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67" r:id="rId3"/>
    <p:sldId id="315" r:id="rId4"/>
    <p:sldId id="258" r:id="rId5"/>
    <p:sldId id="265" r:id="rId6"/>
    <p:sldId id="259" r:id="rId7"/>
    <p:sldId id="297" r:id="rId8"/>
    <p:sldId id="298" r:id="rId9"/>
    <p:sldId id="260" r:id="rId10"/>
    <p:sldId id="314" r:id="rId11"/>
    <p:sldId id="312" r:id="rId12"/>
    <p:sldId id="313" r:id="rId13"/>
    <p:sldId id="308" r:id="rId14"/>
    <p:sldId id="294" r:id="rId15"/>
    <p:sldId id="266" r:id="rId16"/>
    <p:sldId id="302" r:id="rId17"/>
    <p:sldId id="269" r:id="rId18"/>
    <p:sldId id="287" r:id="rId19"/>
    <p:sldId id="310" r:id="rId20"/>
    <p:sldId id="301" r:id="rId21"/>
    <p:sldId id="295" r:id="rId22"/>
    <p:sldId id="307" r:id="rId23"/>
    <p:sldId id="290" r:id="rId24"/>
    <p:sldId id="303" r:id="rId25"/>
    <p:sldId id="305" r:id="rId26"/>
    <p:sldId id="278" r:id="rId27"/>
    <p:sldId id="283" r:id="rId28"/>
    <p:sldId id="284" r:id="rId29"/>
    <p:sldId id="285" r:id="rId30"/>
    <p:sldId id="262" r:id="rId31"/>
    <p:sldId id="311" r:id="rId32"/>
    <p:sldId id="263" r:id="rId33"/>
    <p:sldId id="270" r:id="rId34"/>
    <p:sldId id="264" r:id="rId35"/>
    <p:sldId id="30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AC6177"/>
    <a:srgbClr val="7F6265"/>
    <a:srgbClr val="8F6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0"/>
    <p:restoredTop sz="94719"/>
  </p:normalViewPr>
  <p:slideViewPr>
    <p:cSldViewPr snapToGrid="0">
      <p:cViewPr varScale="1">
        <p:scale>
          <a:sx n="152" d="100"/>
          <a:sy n="152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DC081-2A21-C84E-9262-7411CA53EEAA}" type="doc">
      <dgm:prSet loTypeId="urn:microsoft.com/office/officeart/2005/8/layout/v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90E1FE-DF5D-F244-90EF-61A6B98F413B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sz="1200" b="0" i="0">
              <a:latin typeface="Poppins" pitchFamily="2" charset="77"/>
              <a:cs typeface="Poppins" pitchFamily="2" charset="77"/>
            </a:rPr>
            <a:t>Boost social media presence and use social media analytics integrated with CRM</a:t>
          </a:r>
          <a:endParaRPr lang="en-US" sz="1200">
            <a:latin typeface="Poppins" pitchFamily="2" charset="77"/>
            <a:cs typeface="Poppins" pitchFamily="2" charset="77"/>
          </a:endParaRPr>
        </a:p>
      </dgm:t>
    </dgm:pt>
    <dgm:pt modelId="{64C94C2C-E62E-2743-B75E-3B69C9FED4C0}" type="parTrans" cxnId="{638BCE35-1419-CB4A-9C31-2AF5ADD46EB5}">
      <dgm:prSet/>
      <dgm:spPr/>
      <dgm:t>
        <a:bodyPr/>
        <a:lstStyle/>
        <a:p>
          <a:endParaRPr lang="en-US"/>
        </a:p>
      </dgm:t>
    </dgm:pt>
    <dgm:pt modelId="{F29F30DF-BAF3-CF46-8581-99E3CD0C70A8}" type="sibTrans" cxnId="{638BCE35-1419-CB4A-9C31-2AF5ADD46EB5}">
      <dgm:prSet/>
      <dgm:spPr/>
      <dgm:t>
        <a:bodyPr/>
        <a:lstStyle/>
        <a:p>
          <a:endParaRPr lang="en-US"/>
        </a:p>
      </dgm:t>
    </dgm:pt>
    <dgm:pt modelId="{A386C63F-C2F0-F64E-803D-03B31A30F67A}">
      <dgm:prSet phldrT="[Text]" custT="1"/>
      <dgm:spPr/>
      <dgm:t>
        <a:bodyPr/>
        <a:lstStyle/>
        <a:p>
          <a:pPr>
            <a:buFont typeface="+mj-lt"/>
            <a:buAutoNum type="arabicPeriod" startAt="2"/>
          </a:pPr>
          <a:r>
            <a:rPr lang="en-CA" sz="1600" b="1" i="0">
              <a:latin typeface="Poppins" pitchFamily="2" charset="77"/>
              <a:cs typeface="Poppins" pitchFamily="2" charset="77"/>
            </a:rPr>
            <a:t>User Experience &amp; Engagement</a:t>
          </a:r>
          <a:endParaRPr lang="en-US" sz="1600" b="1">
            <a:latin typeface="Poppins" pitchFamily="2" charset="77"/>
            <a:cs typeface="Poppins" pitchFamily="2" charset="77"/>
          </a:endParaRPr>
        </a:p>
      </dgm:t>
    </dgm:pt>
    <dgm:pt modelId="{7018FCEE-DF61-B448-8948-FE030ABCEBD2}" type="parTrans" cxnId="{A15F4C15-EC67-AD40-94A3-697C08AB25E9}">
      <dgm:prSet/>
      <dgm:spPr/>
      <dgm:t>
        <a:bodyPr/>
        <a:lstStyle/>
        <a:p>
          <a:endParaRPr lang="en-US"/>
        </a:p>
      </dgm:t>
    </dgm:pt>
    <dgm:pt modelId="{2CE3F704-3B91-A548-A9B1-6358E84A209F}" type="sibTrans" cxnId="{A15F4C15-EC67-AD40-94A3-697C08AB25E9}">
      <dgm:prSet/>
      <dgm:spPr/>
      <dgm:t>
        <a:bodyPr/>
        <a:lstStyle/>
        <a:p>
          <a:endParaRPr lang="en-US"/>
        </a:p>
      </dgm:t>
    </dgm:pt>
    <dgm:pt modelId="{97958B01-FFCB-374A-855C-DF6350FCC4E6}">
      <dgm:prSet phldrT="[Text]" custT="1"/>
      <dgm:spPr/>
      <dgm:t>
        <a:bodyPr/>
        <a:lstStyle/>
        <a:p>
          <a:pPr>
            <a:buFont typeface="+mj-lt"/>
            <a:buAutoNum type="arabicPeriod" startAt="3"/>
          </a:pPr>
          <a:r>
            <a:rPr lang="en-CA" sz="1600" b="1" i="0">
              <a:latin typeface="Poppins" pitchFamily="2" charset="77"/>
              <a:cs typeface="Poppins" pitchFamily="2" charset="77"/>
            </a:rPr>
            <a:t>Product Strategy &amp; Messaging</a:t>
          </a:r>
          <a:endParaRPr lang="en-US" sz="1600" b="1">
            <a:latin typeface="Poppins" pitchFamily="2" charset="77"/>
            <a:cs typeface="Poppins" pitchFamily="2" charset="77"/>
          </a:endParaRPr>
        </a:p>
      </dgm:t>
    </dgm:pt>
    <dgm:pt modelId="{EA01A9C2-4F20-D843-9881-19CC00075278}" type="parTrans" cxnId="{57E4E6CB-54B1-6E4C-89A3-D13064CAAF53}">
      <dgm:prSet/>
      <dgm:spPr/>
      <dgm:t>
        <a:bodyPr/>
        <a:lstStyle/>
        <a:p>
          <a:endParaRPr lang="en-US"/>
        </a:p>
      </dgm:t>
    </dgm:pt>
    <dgm:pt modelId="{677CD722-EA62-BD42-A4C1-87DF3AA5FCFF}" type="sibTrans" cxnId="{57E4E6CB-54B1-6E4C-89A3-D13064CAAF53}">
      <dgm:prSet/>
      <dgm:spPr/>
      <dgm:t>
        <a:bodyPr/>
        <a:lstStyle/>
        <a:p>
          <a:endParaRPr lang="en-US"/>
        </a:p>
      </dgm:t>
    </dgm:pt>
    <dgm:pt modelId="{2E9DA7F9-6A8F-8449-BD36-98862682B8E7}">
      <dgm:prSet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sz="1200" b="0" i="0">
              <a:latin typeface="Poppins" pitchFamily="2" charset="77"/>
              <a:cs typeface="Poppins" pitchFamily="2" charset="77"/>
            </a:rPr>
            <a:t>Optimize content and SEO for improved search visibility</a:t>
          </a:r>
        </a:p>
      </dgm:t>
    </dgm:pt>
    <dgm:pt modelId="{F8FA071C-E34B-3942-B217-AB849B57A955}" type="parTrans" cxnId="{10222277-70AF-504D-B7EF-AAFEAE4B120D}">
      <dgm:prSet/>
      <dgm:spPr/>
      <dgm:t>
        <a:bodyPr/>
        <a:lstStyle/>
        <a:p>
          <a:endParaRPr lang="en-US"/>
        </a:p>
      </dgm:t>
    </dgm:pt>
    <dgm:pt modelId="{2CE0D8C6-C7AD-E845-8A10-25F1D56DF1AF}" type="sibTrans" cxnId="{10222277-70AF-504D-B7EF-AAFEAE4B120D}">
      <dgm:prSet/>
      <dgm:spPr/>
      <dgm:t>
        <a:bodyPr/>
        <a:lstStyle/>
        <a:p>
          <a:endParaRPr lang="en-US"/>
        </a:p>
      </dgm:t>
    </dgm:pt>
    <dgm:pt modelId="{F5297B1D-6354-334A-9524-FE9F9F6427F2}">
      <dgm:prSet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sz="1200" b="0" i="0">
              <a:latin typeface="Poppins" pitchFamily="2" charset="77"/>
              <a:cs typeface="Poppins" pitchFamily="2" charset="77"/>
            </a:rPr>
            <a:t>Customize content and partner with influencers to increase brand reach</a:t>
          </a:r>
        </a:p>
      </dgm:t>
    </dgm:pt>
    <dgm:pt modelId="{61B0F8E8-70C9-E44D-A9E5-3E17E59C09CB}" type="parTrans" cxnId="{51A765EF-BAD6-2249-A166-CC0F6DB39062}">
      <dgm:prSet/>
      <dgm:spPr/>
      <dgm:t>
        <a:bodyPr/>
        <a:lstStyle/>
        <a:p>
          <a:endParaRPr lang="en-US"/>
        </a:p>
      </dgm:t>
    </dgm:pt>
    <dgm:pt modelId="{919DBF70-88C1-4D4C-9B26-FCB06E87EFF6}" type="sibTrans" cxnId="{51A765EF-BAD6-2249-A166-CC0F6DB39062}">
      <dgm:prSet/>
      <dgm:spPr/>
      <dgm:t>
        <a:bodyPr/>
        <a:lstStyle/>
        <a:p>
          <a:endParaRPr lang="en-US"/>
        </a:p>
      </dgm:t>
    </dgm:pt>
    <dgm:pt modelId="{6AD29992-74A4-654A-963B-147A1271CD4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>
              <a:latin typeface="Poppins" pitchFamily="2" charset="77"/>
              <a:cs typeface="Poppins" pitchFamily="2" charset="77"/>
            </a:rPr>
            <a:t>Social Media &amp; Online Presence</a:t>
          </a:r>
        </a:p>
      </dgm:t>
    </dgm:pt>
    <dgm:pt modelId="{579A76BA-23AE-5F4D-A838-0C03EAB99C3C}" type="parTrans" cxnId="{28450263-2E9F-D041-A284-99EE7E0F2092}">
      <dgm:prSet/>
      <dgm:spPr/>
      <dgm:t>
        <a:bodyPr/>
        <a:lstStyle/>
        <a:p>
          <a:endParaRPr lang="en-US"/>
        </a:p>
      </dgm:t>
    </dgm:pt>
    <dgm:pt modelId="{729D59ED-B52C-DA4C-A449-A6E94AC32FEC}" type="sibTrans" cxnId="{28450263-2E9F-D041-A284-99EE7E0F2092}">
      <dgm:prSet/>
      <dgm:spPr/>
      <dgm:t>
        <a:bodyPr/>
        <a:lstStyle/>
        <a:p>
          <a:endParaRPr lang="en-US"/>
        </a:p>
      </dgm:t>
    </dgm:pt>
    <dgm:pt modelId="{CFA4BF3C-D199-1C46-8832-880D50A34EAB}">
      <dgm:prSet custT="1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n-CA" sz="1600" b="0" i="0">
              <a:latin typeface="Poppins" pitchFamily="2" charset="77"/>
              <a:cs typeface="Poppins" pitchFamily="2" charset="77"/>
            </a:rPr>
            <a:t>Ensure seamless website experience and diversify content</a:t>
          </a:r>
        </a:p>
      </dgm:t>
    </dgm:pt>
    <dgm:pt modelId="{D0880D27-E544-4D44-A609-2D160D530478}" type="parTrans" cxnId="{10B5CA03-21AA-5A4E-8E03-6B52862204A8}">
      <dgm:prSet/>
      <dgm:spPr/>
      <dgm:t>
        <a:bodyPr/>
        <a:lstStyle/>
        <a:p>
          <a:endParaRPr lang="en-US"/>
        </a:p>
      </dgm:t>
    </dgm:pt>
    <dgm:pt modelId="{AEA23465-926A-9F46-9C4A-D5B9893E76D6}" type="sibTrans" cxnId="{10B5CA03-21AA-5A4E-8E03-6B52862204A8}">
      <dgm:prSet/>
      <dgm:spPr/>
      <dgm:t>
        <a:bodyPr/>
        <a:lstStyle/>
        <a:p>
          <a:endParaRPr lang="en-US"/>
        </a:p>
      </dgm:t>
    </dgm:pt>
    <dgm:pt modelId="{49A57FEA-7339-2E4E-92CF-7950192B51C2}">
      <dgm:prSet custT="1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n-CA" sz="1600" b="0" i="0">
              <a:latin typeface="Poppins" pitchFamily="2" charset="77"/>
              <a:cs typeface="Poppins" pitchFamily="2" charset="77"/>
            </a:rPr>
            <a:t>Use email marketing to increase transactional intent</a:t>
          </a:r>
        </a:p>
      </dgm:t>
    </dgm:pt>
    <dgm:pt modelId="{2E620453-2217-7F4C-AA26-EAA7CDE68666}" type="parTrans" cxnId="{821D8C34-2606-3F4A-A3E5-81B59CA558A8}">
      <dgm:prSet/>
      <dgm:spPr/>
      <dgm:t>
        <a:bodyPr/>
        <a:lstStyle/>
        <a:p>
          <a:endParaRPr lang="en-US"/>
        </a:p>
      </dgm:t>
    </dgm:pt>
    <dgm:pt modelId="{F901F8DB-7095-FD49-A1C2-135030176D36}" type="sibTrans" cxnId="{821D8C34-2606-3F4A-A3E5-81B59CA558A8}">
      <dgm:prSet/>
      <dgm:spPr/>
      <dgm:t>
        <a:bodyPr/>
        <a:lstStyle/>
        <a:p>
          <a:endParaRPr lang="en-US"/>
        </a:p>
      </dgm:t>
    </dgm:pt>
    <dgm:pt modelId="{D52FC691-0A79-A14C-8067-7F66E05DB11D}">
      <dgm:prSet custT="1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n-CA" sz="1600" b="0" i="0">
              <a:latin typeface="Poppins" pitchFamily="2" charset="77"/>
              <a:cs typeface="Poppins" pitchFamily="2" charset="77"/>
            </a:rPr>
            <a:t>Align messaging with customer needs and optimize product offerings</a:t>
          </a:r>
        </a:p>
      </dgm:t>
    </dgm:pt>
    <dgm:pt modelId="{9B843411-E348-F14E-B07B-1B5D5F015CE2}" type="parTrans" cxnId="{7678EE87-95EC-5543-A92C-620EAFC8D124}">
      <dgm:prSet/>
      <dgm:spPr/>
      <dgm:t>
        <a:bodyPr/>
        <a:lstStyle/>
        <a:p>
          <a:endParaRPr lang="en-US"/>
        </a:p>
      </dgm:t>
    </dgm:pt>
    <dgm:pt modelId="{981C907E-51E7-F04D-8050-E4C6DAB9BDEF}" type="sibTrans" cxnId="{7678EE87-95EC-5543-A92C-620EAFC8D124}">
      <dgm:prSet/>
      <dgm:spPr/>
      <dgm:t>
        <a:bodyPr/>
        <a:lstStyle/>
        <a:p>
          <a:endParaRPr lang="en-US"/>
        </a:p>
      </dgm:t>
    </dgm:pt>
    <dgm:pt modelId="{1883F948-977E-494F-BAA3-3B2EDB3A9D3F}">
      <dgm:prSet custT="1"/>
      <dgm:spPr/>
      <dgm:t>
        <a:bodyPr/>
        <a:lstStyle/>
        <a:p>
          <a:pPr>
            <a:buFont typeface="+mj-lt"/>
            <a:buAutoNum type="arabicPeriod" startAt="4"/>
          </a:pPr>
          <a:r>
            <a:rPr lang="en-CA" sz="1600" b="1" i="0">
              <a:latin typeface="Poppins" pitchFamily="2" charset="77"/>
              <a:cs typeface="Poppins" pitchFamily="2" charset="77"/>
            </a:rPr>
            <a:t>Market Research &amp; Analysis</a:t>
          </a:r>
        </a:p>
      </dgm:t>
    </dgm:pt>
    <dgm:pt modelId="{6BEF28D3-AD13-9E4E-B546-34054B2024F4}" type="parTrans" cxnId="{A2C946B0-9E53-E146-89A2-AF4AA27C5059}">
      <dgm:prSet/>
      <dgm:spPr/>
      <dgm:t>
        <a:bodyPr/>
        <a:lstStyle/>
        <a:p>
          <a:endParaRPr lang="en-US"/>
        </a:p>
      </dgm:t>
    </dgm:pt>
    <dgm:pt modelId="{BA183F32-8ECB-0E44-962E-9FB378B4CC2C}" type="sibTrans" cxnId="{A2C946B0-9E53-E146-89A2-AF4AA27C5059}">
      <dgm:prSet/>
      <dgm:spPr/>
      <dgm:t>
        <a:bodyPr/>
        <a:lstStyle/>
        <a:p>
          <a:endParaRPr lang="en-US"/>
        </a:p>
      </dgm:t>
    </dgm:pt>
    <dgm:pt modelId="{96712D9F-DD0E-F541-9064-A0F13C451B28}">
      <dgm:prSet custT="1"/>
      <dgm:spPr/>
      <dgm:t>
        <a:bodyPr anchor="ctr"/>
        <a:lstStyle/>
        <a:p>
          <a:r>
            <a:rPr lang="en-CA" sz="1600" b="0" i="0">
              <a:latin typeface="Poppins" pitchFamily="2" charset="77"/>
              <a:cs typeface="Poppins" pitchFamily="2" charset="77"/>
            </a:rPr>
            <a:t>Monitor public opinion using sentiment analysis tools and analyze popular products/subsidiaries for detailed insights</a:t>
          </a:r>
        </a:p>
      </dgm:t>
    </dgm:pt>
    <dgm:pt modelId="{104D6B3D-262A-054C-82DA-50DFDD1C2AC0}" type="parTrans" cxnId="{D77B469A-F9D4-3E4F-B28A-57C0A8E7E98A}">
      <dgm:prSet/>
      <dgm:spPr/>
      <dgm:t>
        <a:bodyPr/>
        <a:lstStyle/>
        <a:p>
          <a:endParaRPr lang="en-US"/>
        </a:p>
      </dgm:t>
    </dgm:pt>
    <dgm:pt modelId="{3EEE1B09-B311-7B40-B065-A1CA0488710D}" type="sibTrans" cxnId="{D77B469A-F9D4-3E4F-B28A-57C0A8E7E98A}">
      <dgm:prSet/>
      <dgm:spPr/>
      <dgm:t>
        <a:bodyPr/>
        <a:lstStyle/>
        <a:p>
          <a:endParaRPr lang="en-US"/>
        </a:p>
      </dgm:t>
    </dgm:pt>
    <dgm:pt modelId="{EB42C39E-DFB5-4342-B49D-F8AFC3CD72F6}" type="pres">
      <dgm:prSet presAssocID="{762DC081-2A21-C84E-9262-7411CA53EEAA}" presName="Name0" presStyleCnt="0">
        <dgm:presLayoutVars>
          <dgm:dir/>
          <dgm:animLvl val="lvl"/>
          <dgm:resizeHandles/>
        </dgm:presLayoutVars>
      </dgm:prSet>
      <dgm:spPr/>
    </dgm:pt>
    <dgm:pt modelId="{13E9D2A6-1A0D-074D-9BD2-FCB7C14B1D90}" type="pres">
      <dgm:prSet presAssocID="{6AD29992-74A4-654A-963B-147A1271CD47}" presName="linNode" presStyleCnt="0"/>
      <dgm:spPr/>
    </dgm:pt>
    <dgm:pt modelId="{F1F4787D-1A91-E64E-9C04-5DAD719A6AAC}" type="pres">
      <dgm:prSet presAssocID="{6AD29992-74A4-654A-963B-147A1271CD47}" presName="parentShp" presStyleLbl="node1" presStyleIdx="0" presStyleCnt="4" custScaleX="55400" custScaleY="83272">
        <dgm:presLayoutVars>
          <dgm:bulletEnabled val="1"/>
        </dgm:presLayoutVars>
      </dgm:prSet>
      <dgm:spPr/>
    </dgm:pt>
    <dgm:pt modelId="{8ED72559-35FE-814F-AED1-C1CC527CE8E1}" type="pres">
      <dgm:prSet presAssocID="{6AD29992-74A4-654A-963B-147A1271CD47}" presName="childShp" presStyleLbl="bgAccFollowNode1" presStyleIdx="0" presStyleCnt="4" custScaleX="115337">
        <dgm:presLayoutVars>
          <dgm:bulletEnabled val="1"/>
        </dgm:presLayoutVars>
      </dgm:prSet>
      <dgm:spPr/>
    </dgm:pt>
    <dgm:pt modelId="{38D25D56-EEFF-2B44-B732-90D2ECE32C61}" type="pres">
      <dgm:prSet presAssocID="{729D59ED-B52C-DA4C-A449-A6E94AC32FEC}" presName="spacing" presStyleCnt="0"/>
      <dgm:spPr/>
    </dgm:pt>
    <dgm:pt modelId="{3B669AF7-5ADD-F949-A2F0-B49082765DC3}" type="pres">
      <dgm:prSet presAssocID="{A386C63F-C2F0-F64E-803D-03B31A30F67A}" presName="linNode" presStyleCnt="0"/>
      <dgm:spPr/>
    </dgm:pt>
    <dgm:pt modelId="{4DE2A1D7-A360-244F-81A9-73D31D9EA09F}" type="pres">
      <dgm:prSet presAssocID="{A386C63F-C2F0-F64E-803D-03B31A30F67A}" presName="parentShp" presStyleLbl="node1" presStyleIdx="1" presStyleCnt="4" custScaleX="55400" custScaleY="83272">
        <dgm:presLayoutVars>
          <dgm:bulletEnabled val="1"/>
        </dgm:presLayoutVars>
      </dgm:prSet>
      <dgm:spPr/>
    </dgm:pt>
    <dgm:pt modelId="{7F53A547-15E9-C742-BD16-99EC8EF81841}" type="pres">
      <dgm:prSet presAssocID="{A386C63F-C2F0-F64E-803D-03B31A30F67A}" presName="childShp" presStyleLbl="bgAccFollowNode1" presStyleIdx="1" presStyleCnt="4" custScaleX="115337">
        <dgm:presLayoutVars>
          <dgm:bulletEnabled val="1"/>
        </dgm:presLayoutVars>
      </dgm:prSet>
      <dgm:spPr/>
    </dgm:pt>
    <dgm:pt modelId="{E2A5EC4D-CD42-2E45-A673-05FEF1ACBC63}" type="pres">
      <dgm:prSet presAssocID="{2CE3F704-3B91-A548-A9B1-6358E84A209F}" presName="spacing" presStyleCnt="0"/>
      <dgm:spPr/>
    </dgm:pt>
    <dgm:pt modelId="{041CC172-1C27-3343-BA69-318F561B1044}" type="pres">
      <dgm:prSet presAssocID="{97958B01-FFCB-374A-855C-DF6350FCC4E6}" presName="linNode" presStyleCnt="0"/>
      <dgm:spPr/>
    </dgm:pt>
    <dgm:pt modelId="{01A806DB-D35A-7446-93A4-F795FE226582}" type="pres">
      <dgm:prSet presAssocID="{97958B01-FFCB-374A-855C-DF6350FCC4E6}" presName="parentShp" presStyleLbl="node1" presStyleIdx="2" presStyleCnt="4" custScaleX="55400" custScaleY="83272">
        <dgm:presLayoutVars>
          <dgm:bulletEnabled val="1"/>
        </dgm:presLayoutVars>
      </dgm:prSet>
      <dgm:spPr/>
    </dgm:pt>
    <dgm:pt modelId="{28E5BD18-4E82-5345-93D5-9EF98FACB3F2}" type="pres">
      <dgm:prSet presAssocID="{97958B01-FFCB-374A-855C-DF6350FCC4E6}" presName="childShp" presStyleLbl="bgAccFollowNode1" presStyleIdx="2" presStyleCnt="4" custScaleX="115337">
        <dgm:presLayoutVars>
          <dgm:bulletEnabled val="1"/>
        </dgm:presLayoutVars>
      </dgm:prSet>
      <dgm:spPr/>
    </dgm:pt>
    <dgm:pt modelId="{E0A44A63-5BBE-CD42-9300-D2AC4C8D65D5}" type="pres">
      <dgm:prSet presAssocID="{677CD722-EA62-BD42-A4C1-87DF3AA5FCFF}" presName="spacing" presStyleCnt="0"/>
      <dgm:spPr/>
    </dgm:pt>
    <dgm:pt modelId="{E6EA4958-20E3-1447-B153-B6ED72958140}" type="pres">
      <dgm:prSet presAssocID="{1883F948-977E-494F-BAA3-3B2EDB3A9D3F}" presName="linNode" presStyleCnt="0"/>
      <dgm:spPr/>
    </dgm:pt>
    <dgm:pt modelId="{ED323E95-5618-E540-B276-1B0349F1A22F}" type="pres">
      <dgm:prSet presAssocID="{1883F948-977E-494F-BAA3-3B2EDB3A9D3F}" presName="parentShp" presStyleLbl="node1" presStyleIdx="3" presStyleCnt="4" custScaleX="55400" custScaleY="83272">
        <dgm:presLayoutVars>
          <dgm:bulletEnabled val="1"/>
        </dgm:presLayoutVars>
      </dgm:prSet>
      <dgm:spPr/>
    </dgm:pt>
    <dgm:pt modelId="{DFDFD10B-478F-E540-AEA9-83F8A3B962C4}" type="pres">
      <dgm:prSet presAssocID="{1883F948-977E-494F-BAA3-3B2EDB3A9D3F}" presName="childShp" presStyleLbl="bgAccFollowNode1" presStyleIdx="3" presStyleCnt="4" custScaleX="115337">
        <dgm:presLayoutVars>
          <dgm:bulletEnabled val="1"/>
        </dgm:presLayoutVars>
      </dgm:prSet>
      <dgm:spPr/>
    </dgm:pt>
  </dgm:ptLst>
  <dgm:cxnLst>
    <dgm:cxn modelId="{10B5CA03-21AA-5A4E-8E03-6B52862204A8}" srcId="{A386C63F-C2F0-F64E-803D-03B31A30F67A}" destId="{CFA4BF3C-D199-1C46-8832-880D50A34EAB}" srcOrd="0" destOrd="0" parTransId="{D0880D27-E544-4D44-A609-2D160D530478}" sibTransId="{AEA23465-926A-9F46-9C4A-D5B9893E76D6}"/>
    <dgm:cxn modelId="{0CF8E708-F3A7-6E4F-9E7B-9A0D9219F702}" type="presOf" srcId="{4990E1FE-DF5D-F244-90EF-61A6B98F413B}" destId="{8ED72559-35FE-814F-AED1-C1CC527CE8E1}" srcOrd="0" destOrd="0" presId="urn:microsoft.com/office/officeart/2005/8/layout/vList6"/>
    <dgm:cxn modelId="{A15F4C15-EC67-AD40-94A3-697C08AB25E9}" srcId="{762DC081-2A21-C84E-9262-7411CA53EEAA}" destId="{A386C63F-C2F0-F64E-803D-03B31A30F67A}" srcOrd="1" destOrd="0" parTransId="{7018FCEE-DF61-B448-8948-FE030ABCEBD2}" sibTransId="{2CE3F704-3B91-A548-A9B1-6358E84A209F}"/>
    <dgm:cxn modelId="{1CF2A81D-7588-814E-824F-DDC7FCFDE090}" type="presOf" srcId="{1883F948-977E-494F-BAA3-3B2EDB3A9D3F}" destId="{ED323E95-5618-E540-B276-1B0349F1A22F}" srcOrd="0" destOrd="0" presId="urn:microsoft.com/office/officeart/2005/8/layout/vList6"/>
    <dgm:cxn modelId="{821D8C34-2606-3F4A-A3E5-81B59CA558A8}" srcId="{A386C63F-C2F0-F64E-803D-03B31A30F67A}" destId="{49A57FEA-7339-2E4E-92CF-7950192B51C2}" srcOrd="1" destOrd="0" parTransId="{2E620453-2217-7F4C-AA26-EAA7CDE68666}" sibTransId="{F901F8DB-7095-FD49-A1C2-135030176D36}"/>
    <dgm:cxn modelId="{638BCE35-1419-CB4A-9C31-2AF5ADD46EB5}" srcId="{6AD29992-74A4-654A-963B-147A1271CD47}" destId="{4990E1FE-DF5D-F244-90EF-61A6B98F413B}" srcOrd="0" destOrd="0" parTransId="{64C94C2C-E62E-2743-B75E-3B69C9FED4C0}" sibTransId="{F29F30DF-BAF3-CF46-8581-99E3CD0C70A8}"/>
    <dgm:cxn modelId="{C4564959-9BC0-6A40-8263-2B2A5D0DB6E7}" type="presOf" srcId="{A386C63F-C2F0-F64E-803D-03B31A30F67A}" destId="{4DE2A1D7-A360-244F-81A9-73D31D9EA09F}" srcOrd="0" destOrd="0" presId="urn:microsoft.com/office/officeart/2005/8/layout/vList6"/>
    <dgm:cxn modelId="{37D0105C-0B59-C34C-8CE5-53AA75795D8D}" type="presOf" srcId="{49A57FEA-7339-2E4E-92CF-7950192B51C2}" destId="{7F53A547-15E9-C742-BD16-99EC8EF81841}" srcOrd="0" destOrd="1" presId="urn:microsoft.com/office/officeart/2005/8/layout/vList6"/>
    <dgm:cxn modelId="{28450263-2E9F-D041-A284-99EE7E0F2092}" srcId="{762DC081-2A21-C84E-9262-7411CA53EEAA}" destId="{6AD29992-74A4-654A-963B-147A1271CD47}" srcOrd="0" destOrd="0" parTransId="{579A76BA-23AE-5F4D-A838-0C03EAB99C3C}" sibTransId="{729D59ED-B52C-DA4C-A449-A6E94AC32FEC}"/>
    <dgm:cxn modelId="{10222277-70AF-504D-B7EF-AAFEAE4B120D}" srcId="{6AD29992-74A4-654A-963B-147A1271CD47}" destId="{2E9DA7F9-6A8F-8449-BD36-98862682B8E7}" srcOrd="1" destOrd="0" parTransId="{F8FA071C-E34B-3942-B217-AB849B57A955}" sibTransId="{2CE0D8C6-C7AD-E845-8A10-25F1D56DF1AF}"/>
    <dgm:cxn modelId="{7678EE87-95EC-5543-A92C-620EAFC8D124}" srcId="{97958B01-FFCB-374A-855C-DF6350FCC4E6}" destId="{D52FC691-0A79-A14C-8067-7F66E05DB11D}" srcOrd="0" destOrd="0" parTransId="{9B843411-E348-F14E-B07B-1B5D5F015CE2}" sibTransId="{981C907E-51E7-F04D-8050-E4C6DAB9BDEF}"/>
    <dgm:cxn modelId="{6342948B-42FE-D34E-9B09-2FDF8F6F3213}" type="presOf" srcId="{762DC081-2A21-C84E-9262-7411CA53EEAA}" destId="{EB42C39E-DFB5-4342-B49D-F8AFC3CD72F6}" srcOrd="0" destOrd="0" presId="urn:microsoft.com/office/officeart/2005/8/layout/vList6"/>
    <dgm:cxn modelId="{FECFBC8F-7D96-5B4E-B6EF-7504DA9050F0}" type="presOf" srcId="{96712D9F-DD0E-F541-9064-A0F13C451B28}" destId="{DFDFD10B-478F-E540-AEA9-83F8A3B962C4}" srcOrd="0" destOrd="0" presId="urn:microsoft.com/office/officeart/2005/8/layout/vList6"/>
    <dgm:cxn modelId="{5844A898-667A-FB4B-AFF3-CB77E5451DB3}" type="presOf" srcId="{2E9DA7F9-6A8F-8449-BD36-98862682B8E7}" destId="{8ED72559-35FE-814F-AED1-C1CC527CE8E1}" srcOrd="0" destOrd="1" presId="urn:microsoft.com/office/officeart/2005/8/layout/vList6"/>
    <dgm:cxn modelId="{D77B469A-F9D4-3E4F-B28A-57C0A8E7E98A}" srcId="{1883F948-977E-494F-BAA3-3B2EDB3A9D3F}" destId="{96712D9F-DD0E-F541-9064-A0F13C451B28}" srcOrd="0" destOrd="0" parTransId="{104D6B3D-262A-054C-82DA-50DFDD1C2AC0}" sibTransId="{3EEE1B09-B311-7B40-B065-A1CA0488710D}"/>
    <dgm:cxn modelId="{A2C946B0-9E53-E146-89A2-AF4AA27C5059}" srcId="{762DC081-2A21-C84E-9262-7411CA53EEAA}" destId="{1883F948-977E-494F-BAA3-3B2EDB3A9D3F}" srcOrd="3" destOrd="0" parTransId="{6BEF28D3-AD13-9E4E-B546-34054B2024F4}" sibTransId="{BA183F32-8ECB-0E44-962E-9FB378B4CC2C}"/>
    <dgm:cxn modelId="{2FDF0CC5-36B8-CF40-B436-B4A58E435F59}" type="presOf" srcId="{6AD29992-74A4-654A-963B-147A1271CD47}" destId="{F1F4787D-1A91-E64E-9C04-5DAD719A6AAC}" srcOrd="0" destOrd="0" presId="urn:microsoft.com/office/officeart/2005/8/layout/vList6"/>
    <dgm:cxn modelId="{57E4E6CB-54B1-6E4C-89A3-D13064CAAF53}" srcId="{762DC081-2A21-C84E-9262-7411CA53EEAA}" destId="{97958B01-FFCB-374A-855C-DF6350FCC4E6}" srcOrd="2" destOrd="0" parTransId="{EA01A9C2-4F20-D843-9881-19CC00075278}" sibTransId="{677CD722-EA62-BD42-A4C1-87DF3AA5FCFF}"/>
    <dgm:cxn modelId="{295177E2-6896-0D46-B19D-2AE9EFB38DE4}" type="presOf" srcId="{D52FC691-0A79-A14C-8067-7F66E05DB11D}" destId="{28E5BD18-4E82-5345-93D5-9EF98FACB3F2}" srcOrd="0" destOrd="0" presId="urn:microsoft.com/office/officeart/2005/8/layout/vList6"/>
    <dgm:cxn modelId="{DEE488E6-7A78-794C-BF28-199B279291DB}" type="presOf" srcId="{97958B01-FFCB-374A-855C-DF6350FCC4E6}" destId="{01A806DB-D35A-7446-93A4-F795FE226582}" srcOrd="0" destOrd="0" presId="urn:microsoft.com/office/officeart/2005/8/layout/vList6"/>
    <dgm:cxn modelId="{4C5BC2E6-0C96-914B-8BE2-C427E80F048B}" type="presOf" srcId="{CFA4BF3C-D199-1C46-8832-880D50A34EAB}" destId="{7F53A547-15E9-C742-BD16-99EC8EF81841}" srcOrd="0" destOrd="0" presId="urn:microsoft.com/office/officeart/2005/8/layout/vList6"/>
    <dgm:cxn modelId="{C2A21DEA-D796-1F43-AEC9-051D663B6809}" type="presOf" srcId="{F5297B1D-6354-334A-9524-FE9F9F6427F2}" destId="{8ED72559-35FE-814F-AED1-C1CC527CE8E1}" srcOrd="0" destOrd="2" presId="urn:microsoft.com/office/officeart/2005/8/layout/vList6"/>
    <dgm:cxn modelId="{51A765EF-BAD6-2249-A166-CC0F6DB39062}" srcId="{6AD29992-74A4-654A-963B-147A1271CD47}" destId="{F5297B1D-6354-334A-9524-FE9F9F6427F2}" srcOrd="2" destOrd="0" parTransId="{61B0F8E8-70C9-E44D-A9E5-3E17E59C09CB}" sibTransId="{919DBF70-88C1-4D4C-9B26-FCB06E87EFF6}"/>
    <dgm:cxn modelId="{026606BD-981B-814B-8F7A-A0902FAC07AC}" type="presParOf" srcId="{EB42C39E-DFB5-4342-B49D-F8AFC3CD72F6}" destId="{13E9D2A6-1A0D-074D-9BD2-FCB7C14B1D90}" srcOrd="0" destOrd="0" presId="urn:microsoft.com/office/officeart/2005/8/layout/vList6"/>
    <dgm:cxn modelId="{4079CC89-A56C-BE4A-BC40-38F078E301A9}" type="presParOf" srcId="{13E9D2A6-1A0D-074D-9BD2-FCB7C14B1D90}" destId="{F1F4787D-1A91-E64E-9C04-5DAD719A6AAC}" srcOrd="0" destOrd="0" presId="urn:microsoft.com/office/officeart/2005/8/layout/vList6"/>
    <dgm:cxn modelId="{EDEC5F4F-7E10-9A42-8DB3-999174064030}" type="presParOf" srcId="{13E9D2A6-1A0D-074D-9BD2-FCB7C14B1D90}" destId="{8ED72559-35FE-814F-AED1-C1CC527CE8E1}" srcOrd="1" destOrd="0" presId="urn:microsoft.com/office/officeart/2005/8/layout/vList6"/>
    <dgm:cxn modelId="{5B844E85-1CDA-374C-B7A6-B3447634F06B}" type="presParOf" srcId="{EB42C39E-DFB5-4342-B49D-F8AFC3CD72F6}" destId="{38D25D56-EEFF-2B44-B732-90D2ECE32C61}" srcOrd="1" destOrd="0" presId="urn:microsoft.com/office/officeart/2005/8/layout/vList6"/>
    <dgm:cxn modelId="{1C534D3C-049A-B443-A9C7-FE521411D2AC}" type="presParOf" srcId="{EB42C39E-DFB5-4342-B49D-F8AFC3CD72F6}" destId="{3B669AF7-5ADD-F949-A2F0-B49082765DC3}" srcOrd="2" destOrd="0" presId="urn:microsoft.com/office/officeart/2005/8/layout/vList6"/>
    <dgm:cxn modelId="{6BEA0D75-4BEA-3C48-825B-44BBE0DAFDE0}" type="presParOf" srcId="{3B669AF7-5ADD-F949-A2F0-B49082765DC3}" destId="{4DE2A1D7-A360-244F-81A9-73D31D9EA09F}" srcOrd="0" destOrd="0" presId="urn:microsoft.com/office/officeart/2005/8/layout/vList6"/>
    <dgm:cxn modelId="{904D1267-ADAB-9343-B091-C9DC7CBEBEC5}" type="presParOf" srcId="{3B669AF7-5ADD-F949-A2F0-B49082765DC3}" destId="{7F53A547-15E9-C742-BD16-99EC8EF81841}" srcOrd="1" destOrd="0" presId="urn:microsoft.com/office/officeart/2005/8/layout/vList6"/>
    <dgm:cxn modelId="{9642E2FA-8F53-934B-BE73-2135F360BCAD}" type="presParOf" srcId="{EB42C39E-DFB5-4342-B49D-F8AFC3CD72F6}" destId="{E2A5EC4D-CD42-2E45-A673-05FEF1ACBC63}" srcOrd="3" destOrd="0" presId="urn:microsoft.com/office/officeart/2005/8/layout/vList6"/>
    <dgm:cxn modelId="{98125AF4-B95F-D046-9150-301A37F4733B}" type="presParOf" srcId="{EB42C39E-DFB5-4342-B49D-F8AFC3CD72F6}" destId="{041CC172-1C27-3343-BA69-318F561B1044}" srcOrd="4" destOrd="0" presId="urn:microsoft.com/office/officeart/2005/8/layout/vList6"/>
    <dgm:cxn modelId="{61AB519C-FD96-394C-A009-C5A4259FB873}" type="presParOf" srcId="{041CC172-1C27-3343-BA69-318F561B1044}" destId="{01A806DB-D35A-7446-93A4-F795FE226582}" srcOrd="0" destOrd="0" presId="urn:microsoft.com/office/officeart/2005/8/layout/vList6"/>
    <dgm:cxn modelId="{19D536B1-185B-EE4E-B936-B79324F7CDD2}" type="presParOf" srcId="{041CC172-1C27-3343-BA69-318F561B1044}" destId="{28E5BD18-4E82-5345-93D5-9EF98FACB3F2}" srcOrd="1" destOrd="0" presId="urn:microsoft.com/office/officeart/2005/8/layout/vList6"/>
    <dgm:cxn modelId="{EEAFC7F0-6358-A24C-8031-AA2A4DF8A605}" type="presParOf" srcId="{EB42C39E-DFB5-4342-B49D-F8AFC3CD72F6}" destId="{E0A44A63-5BBE-CD42-9300-D2AC4C8D65D5}" srcOrd="5" destOrd="0" presId="urn:microsoft.com/office/officeart/2005/8/layout/vList6"/>
    <dgm:cxn modelId="{030DD0BD-4A22-A74E-929A-501EC8A4F64E}" type="presParOf" srcId="{EB42C39E-DFB5-4342-B49D-F8AFC3CD72F6}" destId="{E6EA4958-20E3-1447-B153-B6ED72958140}" srcOrd="6" destOrd="0" presId="urn:microsoft.com/office/officeart/2005/8/layout/vList6"/>
    <dgm:cxn modelId="{089C3836-72FF-7B49-8A92-0ABC88AE889B}" type="presParOf" srcId="{E6EA4958-20E3-1447-B153-B6ED72958140}" destId="{ED323E95-5618-E540-B276-1B0349F1A22F}" srcOrd="0" destOrd="0" presId="urn:microsoft.com/office/officeart/2005/8/layout/vList6"/>
    <dgm:cxn modelId="{894FCB99-6353-A04D-BC5A-FC1CBF1B3177}" type="presParOf" srcId="{E6EA4958-20E3-1447-B153-B6ED72958140}" destId="{DFDFD10B-478F-E540-AEA9-83F8A3B962C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72559-35FE-814F-AED1-C1CC527CE8E1}">
      <dsp:nvSpPr>
        <dsp:cNvPr id="0" name=""/>
        <dsp:cNvSpPr/>
      </dsp:nvSpPr>
      <dsp:spPr>
        <a:xfrm>
          <a:off x="3096168" y="1693"/>
          <a:ext cx="8091789" cy="13433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200" b="0" i="0" kern="1200">
              <a:latin typeface="Poppins" pitchFamily="2" charset="77"/>
              <a:cs typeface="Poppins" pitchFamily="2" charset="77"/>
            </a:rPr>
            <a:t>Boost social media presence and use social media analytics integrated with CRM</a:t>
          </a:r>
          <a:endParaRPr lang="en-US" sz="1200" kern="1200">
            <a:latin typeface="Poppins" pitchFamily="2" charset="77"/>
            <a:cs typeface="Poppins" pitchFamily="2" charset="77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200" b="0" i="0" kern="1200">
              <a:latin typeface="Poppins" pitchFamily="2" charset="77"/>
              <a:cs typeface="Poppins" pitchFamily="2" charset="77"/>
            </a:rPr>
            <a:t>Optimize content and SEO for improved search visibility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200" b="0" i="0" kern="1200">
              <a:latin typeface="Poppins" pitchFamily="2" charset="77"/>
              <a:cs typeface="Poppins" pitchFamily="2" charset="77"/>
            </a:rPr>
            <a:t>Customize content and partner with influencers to increase brand reach</a:t>
          </a:r>
        </a:p>
      </dsp:txBody>
      <dsp:txXfrm>
        <a:off x="3096168" y="169610"/>
        <a:ext cx="7588037" cy="1007505"/>
      </dsp:txXfrm>
    </dsp:sp>
    <dsp:sp modelId="{F1F4787D-1A91-E64E-9C04-5DAD719A6AAC}">
      <dsp:nvSpPr>
        <dsp:cNvPr id="0" name=""/>
        <dsp:cNvSpPr/>
      </dsp:nvSpPr>
      <dsp:spPr>
        <a:xfrm>
          <a:off x="505007" y="114050"/>
          <a:ext cx="2591161" cy="1118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>
              <a:latin typeface="Poppins" pitchFamily="2" charset="77"/>
              <a:cs typeface="Poppins" pitchFamily="2" charset="77"/>
            </a:rPr>
            <a:t>Social Media &amp; Online Presence</a:t>
          </a:r>
        </a:p>
      </dsp:txBody>
      <dsp:txXfrm>
        <a:off x="559614" y="168657"/>
        <a:ext cx="2481947" cy="1009411"/>
      </dsp:txXfrm>
    </dsp:sp>
    <dsp:sp modelId="{7F53A547-15E9-C742-BD16-99EC8EF81841}">
      <dsp:nvSpPr>
        <dsp:cNvPr id="0" name=""/>
        <dsp:cNvSpPr/>
      </dsp:nvSpPr>
      <dsp:spPr>
        <a:xfrm>
          <a:off x="3096168" y="1479366"/>
          <a:ext cx="8091789" cy="13433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600" b="0" i="0" kern="1200">
              <a:latin typeface="Poppins" pitchFamily="2" charset="77"/>
              <a:cs typeface="Poppins" pitchFamily="2" charset="77"/>
            </a:rPr>
            <a:t>Ensure seamless website experience and diversify content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600" b="0" i="0" kern="1200">
              <a:latin typeface="Poppins" pitchFamily="2" charset="77"/>
              <a:cs typeface="Poppins" pitchFamily="2" charset="77"/>
            </a:rPr>
            <a:t>Use email marketing to increase transactional intent</a:t>
          </a:r>
        </a:p>
      </dsp:txBody>
      <dsp:txXfrm>
        <a:off x="3096168" y="1647283"/>
        <a:ext cx="7588037" cy="1007505"/>
      </dsp:txXfrm>
    </dsp:sp>
    <dsp:sp modelId="{4DE2A1D7-A360-244F-81A9-73D31D9EA09F}">
      <dsp:nvSpPr>
        <dsp:cNvPr id="0" name=""/>
        <dsp:cNvSpPr/>
      </dsp:nvSpPr>
      <dsp:spPr>
        <a:xfrm>
          <a:off x="505007" y="1591723"/>
          <a:ext cx="2591161" cy="111862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>
              <a:latin typeface="Poppins" pitchFamily="2" charset="77"/>
              <a:cs typeface="Poppins" pitchFamily="2" charset="77"/>
            </a:rPr>
            <a:t>User Experience &amp; Engagement</a:t>
          </a:r>
          <a:endParaRPr lang="en-US" sz="1600" b="1" kern="1200">
            <a:latin typeface="Poppins" pitchFamily="2" charset="77"/>
            <a:cs typeface="Poppins" pitchFamily="2" charset="77"/>
          </a:endParaRPr>
        </a:p>
      </dsp:txBody>
      <dsp:txXfrm>
        <a:off x="559614" y="1646330"/>
        <a:ext cx="2481947" cy="1009411"/>
      </dsp:txXfrm>
    </dsp:sp>
    <dsp:sp modelId="{28E5BD18-4E82-5345-93D5-9EF98FACB3F2}">
      <dsp:nvSpPr>
        <dsp:cNvPr id="0" name=""/>
        <dsp:cNvSpPr/>
      </dsp:nvSpPr>
      <dsp:spPr>
        <a:xfrm>
          <a:off x="3096168" y="2957039"/>
          <a:ext cx="8091789" cy="13433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600" b="0" i="0" kern="1200">
              <a:latin typeface="Poppins" pitchFamily="2" charset="77"/>
              <a:cs typeface="Poppins" pitchFamily="2" charset="77"/>
            </a:rPr>
            <a:t>Align messaging with customer needs and optimize product offerings</a:t>
          </a:r>
        </a:p>
      </dsp:txBody>
      <dsp:txXfrm>
        <a:off x="3096168" y="3124956"/>
        <a:ext cx="7588037" cy="1007505"/>
      </dsp:txXfrm>
    </dsp:sp>
    <dsp:sp modelId="{01A806DB-D35A-7446-93A4-F795FE226582}">
      <dsp:nvSpPr>
        <dsp:cNvPr id="0" name=""/>
        <dsp:cNvSpPr/>
      </dsp:nvSpPr>
      <dsp:spPr>
        <a:xfrm>
          <a:off x="505007" y="3069396"/>
          <a:ext cx="2591161" cy="111862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>
              <a:latin typeface="Poppins" pitchFamily="2" charset="77"/>
              <a:cs typeface="Poppins" pitchFamily="2" charset="77"/>
            </a:rPr>
            <a:t>Product Strategy &amp; Messaging</a:t>
          </a:r>
          <a:endParaRPr lang="en-US" sz="1600" b="1" kern="1200">
            <a:latin typeface="Poppins" pitchFamily="2" charset="77"/>
            <a:cs typeface="Poppins" pitchFamily="2" charset="77"/>
          </a:endParaRPr>
        </a:p>
      </dsp:txBody>
      <dsp:txXfrm>
        <a:off x="559614" y="3124003"/>
        <a:ext cx="2481947" cy="1009411"/>
      </dsp:txXfrm>
    </dsp:sp>
    <dsp:sp modelId="{DFDFD10B-478F-E540-AEA9-83F8A3B962C4}">
      <dsp:nvSpPr>
        <dsp:cNvPr id="0" name=""/>
        <dsp:cNvSpPr/>
      </dsp:nvSpPr>
      <dsp:spPr>
        <a:xfrm>
          <a:off x="3096168" y="4434712"/>
          <a:ext cx="8091789" cy="13433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i="0" kern="1200">
              <a:latin typeface="Poppins" pitchFamily="2" charset="77"/>
              <a:cs typeface="Poppins" pitchFamily="2" charset="77"/>
            </a:rPr>
            <a:t>Monitor public opinion using sentiment analysis tools and analyze popular products/subsidiaries for detailed insights</a:t>
          </a:r>
        </a:p>
      </dsp:txBody>
      <dsp:txXfrm>
        <a:off x="3096168" y="4602629"/>
        <a:ext cx="7588037" cy="1007505"/>
      </dsp:txXfrm>
    </dsp:sp>
    <dsp:sp modelId="{ED323E95-5618-E540-B276-1B0349F1A22F}">
      <dsp:nvSpPr>
        <dsp:cNvPr id="0" name=""/>
        <dsp:cNvSpPr/>
      </dsp:nvSpPr>
      <dsp:spPr>
        <a:xfrm>
          <a:off x="505007" y="4547069"/>
          <a:ext cx="2591161" cy="1118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>
              <a:latin typeface="Poppins" pitchFamily="2" charset="77"/>
              <a:cs typeface="Poppins" pitchFamily="2" charset="77"/>
            </a:rPr>
            <a:t>Market Research &amp; Analysis</a:t>
          </a:r>
        </a:p>
      </dsp:txBody>
      <dsp:txXfrm>
        <a:off x="559614" y="4601676"/>
        <a:ext cx="2481947" cy="1009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2T20:30:42.88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20:31:12.0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20:31:12.35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02795-245C-914A-AC73-379D8B076010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BE75-2466-3A48-A28D-067BC3C39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BE75-2466-3A48-A28D-067BC3C394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BE75-2466-3A48-A28D-067BC3C394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8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BE75-2466-3A48-A28D-067BC3C394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2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BE75-2466-3A48-A28D-067BC3C394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37-8A72-BC27-1558-446E91C38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B41F6-9C2C-051F-0781-D04A30088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B1A58-BDC3-0C24-0E98-D54541D7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B22D-7F21-D6F0-CDA0-B5F9188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1702-736C-5332-7FD7-6F7421B1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4D4C-A6C1-959D-DBE2-EAA82FFB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CCA30-1563-1B61-77BB-BAA3584C7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9B4F-24BE-E147-2843-AAC3DF1E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BBC72-D952-EA81-EEA3-2884D4C8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86C1-CA60-D622-5FBA-5080B12E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CAACE-D83B-8827-A6FF-37A959E4E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86FA0-A198-75CC-44DF-6ECFEDC71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1E68-195B-00FB-C915-F7A33BEE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7B1A2-354C-F91B-C760-252A9B67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40A93-D927-BF14-4AA0-3D4867D4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E84F5-9CA2-B197-D8E3-38C116D44FFE}"/>
              </a:ext>
            </a:extLst>
          </p:cNvPr>
          <p:cNvGrpSpPr/>
          <p:nvPr userDrawn="1"/>
        </p:nvGrpSpPr>
        <p:grpSpPr>
          <a:xfrm>
            <a:off x="0" y="798491"/>
            <a:ext cx="12192000" cy="128790"/>
            <a:chOff x="0" y="798491"/>
            <a:chExt cx="12192000" cy="12879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3DC850B-BA62-1F99-F66D-8E88F650FC55}"/>
                </a:ext>
              </a:extLst>
            </p:cNvPr>
            <p:cNvSpPr/>
            <p:nvPr/>
          </p:nvSpPr>
          <p:spPr>
            <a:xfrm>
              <a:off x="0" y="798491"/>
              <a:ext cx="12192000" cy="643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2FE73AC-CDE9-00E0-5B3E-4B686AD4A53D}"/>
                </a:ext>
              </a:extLst>
            </p:cNvPr>
            <p:cNvSpPr/>
            <p:nvPr/>
          </p:nvSpPr>
          <p:spPr>
            <a:xfrm>
              <a:off x="100884" y="862886"/>
              <a:ext cx="12091116" cy="6439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113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002B-E71E-5F10-E876-EBE58F04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74D01-F95C-5B6A-A505-93549E465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E2672-2928-F19E-F3C6-9D6371CA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CABA-F73F-DD83-807F-001FE7A3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B0943-6201-6648-564A-2ED6564A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BAB2-A898-DB95-483B-762F4902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3F6B-BCC3-7475-DF8C-B85B0B494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AC972-8052-790A-AF3C-0AED3451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8743E-5C7A-3B59-7559-AD15CC1D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860A9-BBEC-2AA9-0E53-C720F523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46B92-14A0-4106-E045-FE97C06B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9703-F6B3-C2A8-D2C9-71324867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FF22B-3BEE-CA87-0041-10222466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C8351-B474-65A0-974C-68E6E7BB0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2B8F3-A93D-FD9F-86B8-0674E94B7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3945E-F9F2-79F8-04E4-CEE748AA6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E005E-3D3C-6144-AC83-83982C4B7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2FBFB-3AD6-7D13-CFC0-B5F80F09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57879-81E2-CF86-7E9A-B6C1F29B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9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C2FF-C013-55DE-B315-9B12A69A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4EC94-F006-CB21-8E7F-AF29E00A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EE23A-A5F5-40B3-091F-EF5484E3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60C11-C35B-09FB-DA97-F29E5E9E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C70D3-3BA7-3458-7C22-9F18D833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19F54-4570-B573-76BD-CC2339F1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6D66D-5790-892A-9390-73AC7EF4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5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DE7-D43B-D5D9-E7FE-A2048EEB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AA35-8BB4-7768-C4C6-CF1C0882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EB97-D075-57BB-FACC-7F0DA89EB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3D546-B76B-B6A3-2EC3-1D319ED6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A2FBC-1B96-F8ED-146D-3CAC412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B2C4E-B4CB-DE58-E431-CB6CCA62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29D4-B5F4-3F6F-73BB-0619EFE3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A224-F07D-C7FD-7736-2ED1969E5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3089B-3113-1C99-C78F-0C99365F6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074CA-1D4E-19D1-C523-E1BF41F8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EB8EB-2E84-4B4F-A4C2-4B413A5F2FB7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9946-D9FA-CE57-6D1C-F8F77ACB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F6A2E-7AD1-E71D-E91F-6ABAF2B8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37870E-26C3-FB41-9E8C-1D0612E7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4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30FB7D-85CF-490B-FB0E-0F0CF1C9E9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jpe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24.sv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14.jpeg"/><Relationship Id="rId10" Type="http://schemas.openxmlformats.org/officeDocument/2006/relationships/image" Target="../media/image13.jpeg"/><Relationship Id="rId4" Type="http://schemas.openxmlformats.org/officeDocument/2006/relationships/image" Target="../media/image25.png"/><Relationship Id="rId9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30.png"/><Relationship Id="rId10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50.svg"/><Relationship Id="rId4" Type="http://schemas.openxmlformats.org/officeDocument/2006/relationships/image" Target="../media/image42.jpe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2.png"/><Relationship Id="rId7" Type="http://schemas.openxmlformats.org/officeDocument/2006/relationships/image" Target="../media/image55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2.jpeg"/><Relationship Id="rId4" Type="http://schemas.openxmlformats.org/officeDocument/2006/relationships/image" Target="../media/image53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reportal.com/social-media-users" TargetMode="Externa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C882A3-1345-76FD-DCE7-43CA8D4388AC}"/>
              </a:ext>
            </a:extLst>
          </p:cNvPr>
          <p:cNvSpPr/>
          <p:nvPr/>
        </p:nvSpPr>
        <p:spPr>
          <a:xfrm>
            <a:off x="0" y="0"/>
            <a:ext cx="1235825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68EB2B-D280-052B-0F24-012E614A5736}"/>
              </a:ext>
            </a:extLst>
          </p:cNvPr>
          <p:cNvGrpSpPr/>
          <p:nvPr/>
        </p:nvGrpSpPr>
        <p:grpSpPr>
          <a:xfrm>
            <a:off x="0" y="1"/>
            <a:ext cx="12333418" cy="5947791"/>
            <a:chOff x="5212" y="1488990"/>
            <a:chExt cx="12216601" cy="5513221"/>
          </a:xfrm>
        </p:grpSpPr>
        <p:pic>
          <p:nvPicPr>
            <p:cNvPr id="8" name="Picture 7" descr="A collage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7BEB8238-0A28-6900-0B4E-144E82A66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6000"/>
            </a:blip>
            <a:srcRect b="23145"/>
            <a:stretch/>
          </p:blipFill>
          <p:spPr>
            <a:xfrm>
              <a:off x="5212" y="2516912"/>
              <a:ext cx="12186788" cy="44852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4DC825-1A92-70DD-0491-B44ACF8D1743}"/>
                </a:ext>
              </a:extLst>
            </p:cNvPr>
            <p:cNvSpPr/>
            <p:nvPr/>
          </p:nvSpPr>
          <p:spPr>
            <a:xfrm>
              <a:off x="5212" y="1488990"/>
              <a:ext cx="12216601" cy="106561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0CC3F0-3DEC-7388-6156-B2BB6FE3D1D7}"/>
                </a:ext>
              </a:extLst>
            </p:cNvPr>
            <p:cNvSpPr txBox="1"/>
            <p:nvPr/>
          </p:nvSpPr>
          <p:spPr>
            <a:xfrm>
              <a:off x="504565" y="1729412"/>
              <a:ext cx="11182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>
                  <a:solidFill>
                    <a:schemeClr val="bg1"/>
                  </a:solidFill>
                  <a:effectLst/>
                  <a:latin typeface=""/>
                </a:rPr>
                <a:t>Uncovering Customer Sentiment for clothing brand GAP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0F1BF-B5C4-89AB-E10E-1F2963E5021D}"/>
              </a:ext>
            </a:extLst>
          </p:cNvPr>
          <p:cNvSpPr/>
          <p:nvPr/>
        </p:nvSpPr>
        <p:spPr>
          <a:xfrm>
            <a:off x="0" y="5947793"/>
            <a:ext cx="12308582" cy="910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CB0E-375F-566D-31A3-5D1BB67EF5BB}"/>
              </a:ext>
            </a:extLst>
          </p:cNvPr>
          <p:cNvSpPr txBox="1"/>
          <p:nvPr/>
        </p:nvSpPr>
        <p:spPr>
          <a:xfrm>
            <a:off x="11080797" y="6121078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"/>
              </a:rPr>
              <a:t>Group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391C4-79D2-C7B4-431D-230B6E545B49}"/>
              </a:ext>
            </a:extLst>
          </p:cNvPr>
          <p:cNvSpPr txBox="1"/>
          <p:nvPr/>
        </p:nvSpPr>
        <p:spPr>
          <a:xfrm>
            <a:off x="11136903" y="6521189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"/>
              </a:rPr>
              <a:t>April 13, 2023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C11E32-5742-1EE6-CCEF-B63E1153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63" y="2399251"/>
            <a:ext cx="2550300" cy="2567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6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3D2ED-932A-5CD8-BDE1-E43B765B9D59}"/>
              </a:ext>
            </a:extLst>
          </p:cNvPr>
          <p:cNvSpPr/>
          <p:nvPr/>
        </p:nvSpPr>
        <p:spPr>
          <a:xfrm>
            <a:off x="840552" y="1162569"/>
            <a:ext cx="6678201" cy="3371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1ACA21-2C7B-656B-D634-2312F433E086}"/>
              </a:ext>
            </a:extLst>
          </p:cNvPr>
          <p:cNvCxnSpPr>
            <a:cxnSpLocks/>
            <a:endCxn id="8194" idx="4"/>
          </p:cNvCxnSpPr>
          <p:nvPr/>
        </p:nvCxnSpPr>
        <p:spPr>
          <a:xfrm flipV="1">
            <a:off x="4232534" y="3511204"/>
            <a:ext cx="0" cy="53275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BECF43-CE2F-5002-7473-8F5D36D79016}"/>
              </a:ext>
            </a:extLst>
          </p:cNvPr>
          <p:cNvCxnSpPr>
            <a:cxnSpLocks/>
            <a:stCxn id="8194" idx="0"/>
            <a:endCxn id="33" idx="2"/>
          </p:cNvCxnSpPr>
          <p:nvPr/>
        </p:nvCxnSpPr>
        <p:spPr>
          <a:xfrm flipV="1">
            <a:off x="4232534" y="1918744"/>
            <a:ext cx="202" cy="36938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62808F-DBDC-9013-BDEF-2045E5C893D9}"/>
              </a:ext>
            </a:extLst>
          </p:cNvPr>
          <p:cNvSpPr/>
          <p:nvPr/>
        </p:nvSpPr>
        <p:spPr>
          <a:xfrm>
            <a:off x="840550" y="4747820"/>
            <a:ext cx="6721010" cy="1789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650DC-A11D-48D8-CD6A-CE8CEF0A1290}"/>
              </a:ext>
            </a:extLst>
          </p:cNvPr>
          <p:cNvSpPr txBox="1"/>
          <p:nvPr/>
        </p:nvSpPr>
        <p:spPr>
          <a:xfrm>
            <a:off x="0" y="124860"/>
            <a:ext cx="7268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EXTRACTION – TOOLS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60678-6060-F52A-2388-A75F9EA10DAF}"/>
              </a:ext>
            </a:extLst>
          </p:cNvPr>
          <p:cNvGrpSpPr/>
          <p:nvPr/>
        </p:nvGrpSpPr>
        <p:grpSpPr>
          <a:xfrm>
            <a:off x="1789041" y="1483565"/>
            <a:ext cx="4781221" cy="3062244"/>
            <a:chOff x="1571563" y="1249691"/>
            <a:chExt cx="8218263" cy="5350359"/>
          </a:xfrm>
        </p:grpSpPr>
        <p:pic>
          <p:nvPicPr>
            <p:cNvPr id="8196" name="Picture 4" descr="Google API PHP Client | Drupal.org">
              <a:extLst>
                <a:ext uri="{FF2B5EF4-FFF2-40B4-BE49-F238E27FC236}">
                  <a16:creationId xmlns:a16="http://schemas.microsoft.com/office/drawing/2014/main" id="{567977BB-2FB7-117A-D97D-C8D3C4B79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109" y="1457483"/>
              <a:ext cx="1595717" cy="10785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Introduction to NLTK library in Python | by Uzair Adamjee | Python in Plain  English">
              <a:extLst>
                <a:ext uri="{FF2B5EF4-FFF2-40B4-BE49-F238E27FC236}">
                  <a16:creationId xmlns:a16="http://schemas.microsoft.com/office/drawing/2014/main" id="{CE6F0B3F-8CA2-87D8-8E26-019684C21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586" y="1249691"/>
              <a:ext cx="1069199" cy="116368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TextBlob: Simplified Text Processing — TextBlob 0.16.0 documentation">
              <a:extLst>
                <a:ext uri="{FF2B5EF4-FFF2-40B4-BE49-F238E27FC236}">
                  <a16:creationId xmlns:a16="http://schemas.microsoft.com/office/drawing/2014/main" id="{DC81B94D-3CD0-1693-5697-2325D3028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166" y="3223859"/>
              <a:ext cx="1069198" cy="9823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F34B047-E9F9-47B6-9797-45DAAFEC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6392" y="5292941"/>
              <a:ext cx="1569756" cy="643217"/>
            </a:xfrm>
            <a:prstGeom prst="ellipse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84BBA9-8081-DB94-D8F8-9A3B31D28139}"/>
                </a:ext>
              </a:extLst>
            </p:cNvPr>
            <p:cNvGrpSpPr/>
            <p:nvPr/>
          </p:nvGrpSpPr>
          <p:grpSpPr>
            <a:xfrm>
              <a:off x="8107712" y="3175767"/>
              <a:ext cx="1595717" cy="1311184"/>
              <a:chOff x="7946347" y="3028948"/>
              <a:chExt cx="1595717" cy="131118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ABBB6F-2996-AE92-EA4F-796F30585C3F}"/>
                  </a:ext>
                </a:extLst>
              </p:cNvPr>
              <p:cNvSpPr txBox="1"/>
              <p:nvPr/>
            </p:nvSpPr>
            <p:spPr>
              <a:xfrm>
                <a:off x="8009455" y="4086216"/>
                <a:ext cx="1091966" cy="25391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/>
                    <a:cs typeface="Poppins"/>
                  </a:rPr>
                  <a:t>InstagramAPI</a:t>
                </a: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/>
                  <a:cs typeface="Poppins"/>
                </a:endParaRPr>
              </a:p>
            </p:txBody>
          </p:sp>
          <p:pic>
            <p:nvPicPr>
              <p:cNvPr id="8198" name="Picture 6" descr="Distinguish between Business and Creators with the Instagram Graph API -  DEV Community">
                <a:extLst>
                  <a:ext uri="{FF2B5EF4-FFF2-40B4-BE49-F238E27FC236}">
                    <a16:creationId xmlns:a16="http://schemas.microsoft.com/office/drawing/2014/main" id="{4A931A67-02F7-DA46-2AA6-F3B459597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6347" y="3028948"/>
                <a:ext cx="1595717" cy="107856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26610C-241B-412F-DCE5-0B78BADEA99C}"/>
                </a:ext>
              </a:extLst>
            </p:cNvPr>
            <p:cNvGrpSpPr/>
            <p:nvPr/>
          </p:nvGrpSpPr>
          <p:grpSpPr>
            <a:xfrm>
              <a:off x="1571563" y="4952917"/>
              <a:ext cx="2934991" cy="1647133"/>
              <a:chOff x="2109445" y="5109646"/>
              <a:chExt cx="2934991" cy="1647133"/>
            </a:xfrm>
          </p:grpSpPr>
          <p:pic>
            <p:nvPicPr>
              <p:cNvPr id="8204" name="Picture 12" descr="gensim-oss-mlekb">
                <a:extLst>
                  <a:ext uri="{FF2B5EF4-FFF2-40B4-BE49-F238E27FC236}">
                    <a16:creationId xmlns:a16="http://schemas.microsoft.com/office/drawing/2014/main" id="{6C7D1BD7-2A30-C600-F3E9-55387373E4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97" t="12444" r="10916" b="14757"/>
              <a:stretch/>
            </p:blipFill>
            <p:spPr bwMode="auto">
              <a:xfrm>
                <a:off x="3266119" y="5109646"/>
                <a:ext cx="1066800" cy="104886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A5C38E-2C1D-15F5-7274-D8BBE741CA93}"/>
                  </a:ext>
                </a:extLst>
              </p:cNvPr>
              <p:cNvSpPr txBox="1"/>
              <p:nvPr/>
            </p:nvSpPr>
            <p:spPr>
              <a:xfrm>
                <a:off x="2109445" y="6111481"/>
                <a:ext cx="2934991" cy="6452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9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/>
                    <a:cs typeface="Poppins"/>
                  </a:rPr>
                  <a:t>Gensim</a:t>
                </a:r>
                <a:endPara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/>
                  <a:cs typeface="Poppins"/>
                </a:endParaRPr>
              </a:p>
              <a:p>
                <a:pPr algn="ctr"/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/>
                    <a:cs typeface="Poppins"/>
                  </a:rPr>
                  <a:t>Top modelling for humans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C3B101-7AF3-4BE6-91D6-1BB5101D6F57}"/>
                </a:ext>
              </a:extLst>
            </p:cNvPr>
            <p:cNvCxnSpPr>
              <a:stCxn id="8200" idx="5"/>
              <a:endCxn id="8194" idx="1"/>
            </p:cNvCxnSpPr>
            <p:nvPr/>
          </p:nvCxnSpPr>
          <p:spPr>
            <a:xfrm>
              <a:off x="3718204" y="2242959"/>
              <a:ext cx="1297858" cy="72541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20CD3A-E6F0-5CED-A067-225769034FDE}"/>
                </a:ext>
              </a:extLst>
            </p:cNvPr>
            <p:cNvCxnSpPr>
              <a:cxnSpLocks/>
              <a:stCxn id="8202" idx="6"/>
              <a:endCxn id="8194" idx="2"/>
            </p:cNvCxnSpPr>
            <p:nvPr/>
          </p:nvCxnSpPr>
          <p:spPr>
            <a:xfrm>
              <a:off x="2936364" y="3715051"/>
              <a:ext cx="1766747" cy="885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363B5D-5F4C-BA7D-8B07-FDFA4330628E}"/>
                </a:ext>
              </a:extLst>
            </p:cNvPr>
            <p:cNvCxnSpPr>
              <a:cxnSpLocks/>
              <a:stCxn id="8204" idx="7"/>
              <a:endCxn id="8194" idx="3"/>
            </p:cNvCxnSpPr>
            <p:nvPr/>
          </p:nvCxnSpPr>
          <p:spPr>
            <a:xfrm flipV="1">
              <a:off x="3638809" y="4479435"/>
              <a:ext cx="1377253" cy="62708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E350-AE29-6EA2-0AFB-C5194370F7F6}"/>
                </a:ext>
              </a:extLst>
            </p:cNvPr>
            <p:cNvCxnSpPr>
              <a:cxnSpLocks/>
              <a:stCxn id="8194" idx="7"/>
              <a:endCxn id="8196" idx="2"/>
            </p:cNvCxnSpPr>
            <p:nvPr/>
          </p:nvCxnSpPr>
          <p:spPr>
            <a:xfrm flipV="1">
              <a:off x="6527122" y="1996767"/>
              <a:ext cx="1666987" cy="97160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3D5760-1D69-413F-4E5A-74B1A9E48B37}"/>
                </a:ext>
              </a:extLst>
            </p:cNvPr>
            <p:cNvCxnSpPr>
              <a:cxnSpLocks/>
              <a:stCxn id="8194" idx="6"/>
              <a:endCxn id="8198" idx="2"/>
            </p:cNvCxnSpPr>
            <p:nvPr/>
          </p:nvCxnSpPr>
          <p:spPr>
            <a:xfrm flipV="1">
              <a:off x="6840073" y="3715051"/>
              <a:ext cx="1267639" cy="885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1374C9-0BAA-E723-6FE2-EF5ADB53A557}"/>
                </a:ext>
              </a:extLst>
            </p:cNvPr>
            <p:cNvCxnSpPr>
              <a:cxnSpLocks/>
              <a:stCxn id="8194" idx="5"/>
              <a:endCxn id="3" idx="2"/>
            </p:cNvCxnSpPr>
            <p:nvPr/>
          </p:nvCxnSpPr>
          <p:spPr>
            <a:xfrm>
              <a:off x="6527122" y="4479435"/>
              <a:ext cx="1279270" cy="113511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82661C-A45C-D9F8-5321-3DB57CB885E5}"/>
                </a:ext>
              </a:extLst>
            </p:cNvPr>
            <p:cNvGrpSpPr/>
            <p:nvPr/>
          </p:nvGrpSpPr>
          <p:grpSpPr>
            <a:xfrm>
              <a:off x="4703111" y="2655424"/>
              <a:ext cx="2136962" cy="2136962"/>
              <a:chOff x="4703111" y="2655424"/>
              <a:chExt cx="2136962" cy="2136962"/>
            </a:xfrm>
          </p:grpSpPr>
          <p:pic>
            <p:nvPicPr>
              <p:cNvPr id="8194" name="Picture 2" descr="What is Python Coding?">
                <a:extLst>
                  <a:ext uri="{FF2B5EF4-FFF2-40B4-BE49-F238E27FC236}">
                    <a16:creationId xmlns:a16="http://schemas.microsoft.com/office/drawing/2014/main" id="{AF82776F-3099-3323-17A9-4A0090F4A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3111" y="2655424"/>
                <a:ext cx="2136962" cy="2136962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D923A-BCA2-2605-15D3-E5BB45F6C966}"/>
                  </a:ext>
                </a:extLst>
              </p:cNvPr>
              <p:cNvSpPr txBox="1"/>
              <p:nvPr/>
            </p:nvSpPr>
            <p:spPr>
              <a:xfrm>
                <a:off x="5206488" y="4256335"/>
                <a:ext cx="1138296" cy="4301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oppins"/>
                    <a:cs typeface="Calibri"/>
                  </a:rPr>
                  <a:t>Python</a:t>
                </a:r>
              </a:p>
            </p:txBody>
          </p:sp>
        </p:grpSp>
      </p:grp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153A39-2ACD-9639-D9BC-4CF9E248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071" y="5571191"/>
            <a:ext cx="1491408" cy="333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7CC818-5B8F-6CE0-45AE-C21E58A63667}"/>
              </a:ext>
            </a:extLst>
          </p:cNvPr>
          <p:cNvSpPr txBox="1"/>
          <p:nvPr/>
        </p:nvSpPr>
        <p:spPr>
          <a:xfrm>
            <a:off x="3113272" y="1264482"/>
            <a:ext cx="21096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FRAMEWORK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65C43-C5B1-F1A4-5F0C-BA730BD83F14}"/>
              </a:ext>
            </a:extLst>
          </p:cNvPr>
          <p:cNvSpPr txBox="1"/>
          <p:nvPr/>
        </p:nvSpPr>
        <p:spPr>
          <a:xfrm>
            <a:off x="2570036" y="4859125"/>
            <a:ext cx="33254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DIGITAL MEDIA</a:t>
            </a:r>
          </a:p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PLATAFORM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760CB6-016B-594F-789D-61861026B5D0}"/>
              </a:ext>
            </a:extLst>
          </p:cNvPr>
          <p:cNvSpPr txBox="1"/>
          <p:nvPr/>
        </p:nvSpPr>
        <p:spPr>
          <a:xfrm>
            <a:off x="4854155" y="6138329"/>
            <a:ext cx="9721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Poppins"/>
                <a:cs typeface="Calibri"/>
              </a:rPr>
              <a:t>Visibility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2B1526-8BA7-4B50-6D45-22A3BDCC3F2E}"/>
              </a:ext>
            </a:extLst>
          </p:cNvPr>
          <p:cNvSpPr txBox="1"/>
          <p:nvPr/>
        </p:nvSpPr>
        <p:spPr>
          <a:xfrm>
            <a:off x="1893443" y="5424977"/>
            <a:ext cx="1073749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SEO</a:t>
            </a:r>
          </a:p>
          <a:p>
            <a:pPr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Search </a:t>
            </a:r>
            <a:b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</a:b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Engine </a:t>
            </a:r>
            <a:b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</a:b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Optimization</a:t>
            </a:r>
          </a:p>
        </p:txBody>
      </p:sp>
      <p:pic>
        <p:nvPicPr>
          <p:cNvPr id="33" name="Picture 2" descr="pandas - Python Data Analysis Library">
            <a:extLst>
              <a:ext uri="{FF2B5EF4-FFF2-40B4-BE49-F238E27FC236}">
                <a16:creationId xmlns:a16="http://schemas.microsoft.com/office/drawing/2014/main" id="{07B12116-1C1A-2DD8-4A97-A85AE821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58" y="1549412"/>
            <a:ext cx="52175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NumPy - Wikipedia">
            <a:extLst>
              <a:ext uri="{FF2B5EF4-FFF2-40B4-BE49-F238E27FC236}">
                <a16:creationId xmlns:a16="http://schemas.microsoft.com/office/drawing/2014/main" id="{99DE4B1A-9419-6A8B-0168-1E33E137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44" y="4070632"/>
            <a:ext cx="783183" cy="3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543DFC-02E8-B716-8CF5-3A847DEAD9D9}"/>
              </a:ext>
            </a:extLst>
          </p:cNvPr>
          <p:cNvSpPr txBox="1"/>
          <p:nvPr/>
        </p:nvSpPr>
        <p:spPr>
          <a:xfrm>
            <a:off x="3848454" y="948638"/>
            <a:ext cx="76815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TOOLS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06F369-2453-7808-EA34-9ABBFF02A166}"/>
              </a:ext>
            </a:extLst>
          </p:cNvPr>
          <p:cNvSpPr txBox="1"/>
          <p:nvPr/>
        </p:nvSpPr>
        <p:spPr>
          <a:xfrm>
            <a:off x="5232909" y="5575018"/>
            <a:ext cx="14914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Poppins"/>
                <a:cs typeface="Calibri"/>
              </a:rPr>
              <a:t>Competitor’s 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6C774D-F39E-C536-C2CD-ECACC509DAB4}"/>
              </a:ext>
            </a:extLst>
          </p:cNvPr>
          <p:cNvSpPr/>
          <p:nvPr/>
        </p:nvSpPr>
        <p:spPr>
          <a:xfrm>
            <a:off x="657364" y="1050586"/>
            <a:ext cx="427838" cy="411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DFF98F-F214-E036-DB65-63FC1817B94E}"/>
              </a:ext>
            </a:extLst>
          </p:cNvPr>
          <p:cNvSpPr/>
          <p:nvPr/>
        </p:nvSpPr>
        <p:spPr>
          <a:xfrm>
            <a:off x="657364" y="4762225"/>
            <a:ext cx="427838" cy="411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47" name="Isosceles Triangle 16">
            <a:extLst>
              <a:ext uri="{FF2B5EF4-FFF2-40B4-BE49-F238E27FC236}">
                <a16:creationId xmlns:a16="http://schemas.microsoft.com/office/drawing/2014/main" id="{437E9FEE-A60E-4100-F27D-83F41573FACE}"/>
              </a:ext>
            </a:extLst>
          </p:cNvPr>
          <p:cNvSpPr/>
          <p:nvPr/>
        </p:nvSpPr>
        <p:spPr>
          <a:xfrm rot="5400000">
            <a:off x="7047487" y="5477338"/>
            <a:ext cx="1806541" cy="705063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13">
            <a:extLst>
              <a:ext uri="{FF2B5EF4-FFF2-40B4-BE49-F238E27FC236}">
                <a16:creationId xmlns:a16="http://schemas.microsoft.com/office/drawing/2014/main" id="{A94522AB-AE86-052B-BBC5-B9706B4E5854}"/>
              </a:ext>
            </a:extLst>
          </p:cNvPr>
          <p:cNvSpPr/>
          <p:nvPr/>
        </p:nvSpPr>
        <p:spPr>
          <a:xfrm rot="5400000">
            <a:off x="6182789" y="2476126"/>
            <a:ext cx="3395673" cy="719855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5AF28-EFC5-59C1-AE8B-DC1D7FB6FDC8}"/>
              </a:ext>
            </a:extLst>
          </p:cNvPr>
          <p:cNvSpPr/>
          <p:nvPr/>
        </p:nvSpPr>
        <p:spPr>
          <a:xfrm>
            <a:off x="8245023" y="4747359"/>
            <a:ext cx="2423402" cy="1789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55" name="Picture 23" descr="Text&#10;&#10;Description automatically generated">
            <a:extLst>
              <a:ext uri="{FF2B5EF4-FFF2-40B4-BE49-F238E27FC236}">
                <a16:creationId xmlns:a16="http://schemas.microsoft.com/office/drawing/2014/main" id="{D34792EF-A6DF-4ABE-6D74-4522D5448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3424" y="5201304"/>
            <a:ext cx="1527425" cy="95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CA66D93-EB57-A329-AB00-F764B0953B69}"/>
              </a:ext>
            </a:extLst>
          </p:cNvPr>
          <p:cNvGrpSpPr/>
          <p:nvPr/>
        </p:nvGrpSpPr>
        <p:grpSpPr>
          <a:xfrm>
            <a:off x="8245022" y="967652"/>
            <a:ext cx="2388741" cy="3545535"/>
            <a:chOff x="1930068" y="1024925"/>
            <a:chExt cx="2388741" cy="35455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7E6AA4-9B7F-81CF-ADD0-4BE25CD4AD3E}"/>
                </a:ext>
              </a:extLst>
            </p:cNvPr>
            <p:cNvSpPr/>
            <p:nvPr/>
          </p:nvSpPr>
          <p:spPr>
            <a:xfrm>
              <a:off x="1930068" y="1262083"/>
              <a:ext cx="2388741" cy="3308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845DD6-0629-6DF2-7069-919BE444A6F0}"/>
                </a:ext>
              </a:extLst>
            </p:cNvPr>
            <p:cNvSpPr txBox="1"/>
            <p:nvPr/>
          </p:nvSpPr>
          <p:spPr>
            <a:xfrm>
              <a:off x="2152229" y="2148652"/>
              <a:ext cx="2109626" cy="13544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/>
                  <a:ea typeface="+mn-lt"/>
                  <a:cs typeface="+mn-lt"/>
                </a:rPr>
                <a:t>Word Frequency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endParaRP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/>
                  <a:cs typeface="Calibri"/>
                </a:rPr>
                <a:t>Sentiment Analysis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/>
                  <a:cs typeface="Calibri"/>
                </a:rPr>
                <a:t>Top Modeling and Sentiment Labeling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3DBF96-A2E7-A751-2884-0015D12CEBC3}"/>
                </a:ext>
              </a:extLst>
            </p:cNvPr>
            <p:cNvSpPr txBox="1"/>
            <p:nvPr/>
          </p:nvSpPr>
          <p:spPr>
            <a:xfrm>
              <a:off x="2593862" y="1024925"/>
              <a:ext cx="1064715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4CAD055-78D5-0F59-494B-5B55D7BDCAAA}"/>
              </a:ext>
            </a:extLst>
          </p:cNvPr>
          <p:cNvSpPr txBox="1"/>
          <p:nvPr/>
        </p:nvSpPr>
        <p:spPr>
          <a:xfrm>
            <a:off x="37648" y="6653129"/>
            <a:ext cx="242340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Poppins"/>
                <a:cs typeface="Calibri"/>
              </a:rPr>
              <a:t>API: Application Program Interface</a:t>
            </a:r>
          </a:p>
        </p:txBody>
      </p:sp>
    </p:spTree>
    <p:extLst>
      <p:ext uri="{BB962C8B-B14F-4D97-AF65-F5344CB8AC3E}">
        <p14:creationId xmlns:p14="http://schemas.microsoft.com/office/powerpoint/2010/main" val="109125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sosceles Triangle 13">
            <a:extLst>
              <a:ext uri="{FF2B5EF4-FFF2-40B4-BE49-F238E27FC236}">
                <a16:creationId xmlns:a16="http://schemas.microsoft.com/office/drawing/2014/main" id="{6C49390D-5023-A0ED-DF8D-3D2FB428F3A5}"/>
              </a:ext>
            </a:extLst>
          </p:cNvPr>
          <p:cNvSpPr/>
          <p:nvPr/>
        </p:nvSpPr>
        <p:spPr>
          <a:xfrm rot="5400000">
            <a:off x="7407419" y="2582210"/>
            <a:ext cx="3182736" cy="719855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16">
            <a:extLst>
              <a:ext uri="{FF2B5EF4-FFF2-40B4-BE49-F238E27FC236}">
                <a16:creationId xmlns:a16="http://schemas.microsoft.com/office/drawing/2014/main" id="{0016962A-39CE-FACA-D075-C5D175C7744B}"/>
              </a:ext>
            </a:extLst>
          </p:cNvPr>
          <p:cNvSpPr/>
          <p:nvPr/>
        </p:nvSpPr>
        <p:spPr>
          <a:xfrm rot="5400000">
            <a:off x="8123255" y="5336163"/>
            <a:ext cx="1806541" cy="705063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16">
            <a:extLst>
              <a:ext uri="{FF2B5EF4-FFF2-40B4-BE49-F238E27FC236}">
                <a16:creationId xmlns:a16="http://schemas.microsoft.com/office/drawing/2014/main" id="{5C823A32-D64F-A33C-1841-EBE7E23CFF0E}"/>
              </a:ext>
            </a:extLst>
          </p:cNvPr>
          <p:cNvSpPr/>
          <p:nvPr/>
        </p:nvSpPr>
        <p:spPr>
          <a:xfrm rot="5400000">
            <a:off x="780239" y="5433380"/>
            <a:ext cx="1806541" cy="523353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13">
            <a:extLst>
              <a:ext uri="{FF2B5EF4-FFF2-40B4-BE49-F238E27FC236}">
                <a16:creationId xmlns:a16="http://schemas.microsoft.com/office/drawing/2014/main" id="{96A9FB87-4AEA-D8F8-756E-B4D59932D1A8}"/>
              </a:ext>
            </a:extLst>
          </p:cNvPr>
          <p:cNvSpPr/>
          <p:nvPr/>
        </p:nvSpPr>
        <p:spPr>
          <a:xfrm rot="5400000">
            <a:off x="71533" y="2586284"/>
            <a:ext cx="3182736" cy="534333"/>
          </a:xfrm>
          <a:prstGeom prst="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F3D2ED-932A-5CD8-BDE1-E43B765B9D59}"/>
              </a:ext>
            </a:extLst>
          </p:cNvPr>
          <p:cNvSpPr/>
          <p:nvPr/>
        </p:nvSpPr>
        <p:spPr>
          <a:xfrm>
            <a:off x="1943027" y="1223659"/>
            <a:ext cx="6678201" cy="3371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1ACA21-2C7B-656B-D634-2312F433E086}"/>
              </a:ext>
            </a:extLst>
          </p:cNvPr>
          <p:cNvCxnSpPr>
            <a:cxnSpLocks/>
            <a:endCxn id="8194" idx="4"/>
          </p:cNvCxnSpPr>
          <p:nvPr/>
        </p:nvCxnSpPr>
        <p:spPr>
          <a:xfrm flipV="1">
            <a:off x="5335009" y="3572294"/>
            <a:ext cx="0" cy="53275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BECF43-CE2F-5002-7473-8F5D36D79016}"/>
              </a:ext>
            </a:extLst>
          </p:cNvPr>
          <p:cNvCxnSpPr>
            <a:cxnSpLocks/>
            <a:stCxn id="8194" idx="0"/>
            <a:endCxn id="33" idx="2"/>
          </p:cNvCxnSpPr>
          <p:nvPr/>
        </p:nvCxnSpPr>
        <p:spPr>
          <a:xfrm flipV="1">
            <a:off x="5335009" y="1979834"/>
            <a:ext cx="202" cy="36938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A70B743-017B-82D7-5431-76F49A89A61F}"/>
              </a:ext>
            </a:extLst>
          </p:cNvPr>
          <p:cNvSpPr/>
          <p:nvPr/>
        </p:nvSpPr>
        <p:spPr>
          <a:xfrm rot="5400000">
            <a:off x="-827519" y="2335871"/>
            <a:ext cx="3308382" cy="1164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62808F-DBDC-9013-BDEF-2045E5C893D9}"/>
              </a:ext>
            </a:extLst>
          </p:cNvPr>
          <p:cNvSpPr/>
          <p:nvPr/>
        </p:nvSpPr>
        <p:spPr>
          <a:xfrm>
            <a:off x="1943025" y="4808910"/>
            <a:ext cx="6721010" cy="1789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650DC-A11D-48D8-CD6A-CE8CEF0A1290}"/>
              </a:ext>
            </a:extLst>
          </p:cNvPr>
          <p:cNvSpPr txBox="1"/>
          <p:nvPr/>
        </p:nvSpPr>
        <p:spPr>
          <a:xfrm>
            <a:off x="0" y="124860"/>
            <a:ext cx="7268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EXTRACTION – TOOLS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60678-6060-F52A-2388-A75F9EA10DAF}"/>
              </a:ext>
            </a:extLst>
          </p:cNvPr>
          <p:cNvGrpSpPr/>
          <p:nvPr/>
        </p:nvGrpSpPr>
        <p:grpSpPr>
          <a:xfrm>
            <a:off x="2891516" y="1544655"/>
            <a:ext cx="4781221" cy="3062244"/>
            <a:chOff x="1571563" y="1249691"/>
            <a:chExt cx="8218263" cy="5350359"/>
          </a:xfrm>
        </p:grpSpPr>
        <p:pic>
          <p:nvPicPr>
            <p:cNvPr id="8196" name="Picture 4" descr="Google API PHP Client | Drupal.org">
              <a:extLst>
                <a:ext uri="{FF2B5EF4-FFF2-40B4-BE49-F238E27FC236}">
                  <a16:creationId xmlns:a16="http://schemas.microsoft.com/office/drawing/2014/main" id="{567977BB-2FB7-117A-D97D-C8D3C4B79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109" y="1457483"/>
              <a:ext cx="1595717" cy="10785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Introduction to NLTK library in Python | by Uzair Adamjee | Python in Plain  English">
              <a:extLst>
                <a:ext uri="{FF2B5EF4-FFF2-40B4-BE49-F238E27FC236}">
                  <a16:creationId xmlns:a16="http://schemas.microsoft.com/office/drawing/2014/main" id="{CE6F0B3F-8CA2-87D8-8E26-019684C21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586" y="1249691"/>
              <a:ext cx="1069199" cy="116368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TextBlob: Simplified Text Processing — TextBlob 0.16.0 documentation">
              <a:extLst>
                <a:ext uri="{FF2B5EF4-FFF2-40B4-BE49-F238E27FC236}">
                  <a16:creationId xmlns:a16="http://schemas.microsoft.com/office/drawing/2014/main" id="{DC81B94D-3CD0-1693-5697-2325D3028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166" y="3223859"/>
              <a:ext cx="1069198" cy="9823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F34B047-E9F9-47B6-9797-45DAAFEC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6392" y="5292941"/>
              <a:ext cx="1569756" cy="643217"/>
            </a:xfrm>
            <a:prstGeom prst="ellipse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84BBA9-8081-DB94-D8F8-9A3B31D28139}"/>
                </a:ext>
              </a:extLst>
            </p:cNvPr>
            <p:cNvGrpSpPr/>
            <p:nvPr/>
          </p:nvGrpSpPr>
          <p:grpSpPr>
            <a:xfrm>
              <a:off x="8107712" y="3175767"/>
              <a:ext cx="1595717" cy="1311184"/>
              <a:chOff x="7946347" y="3028948"/>
              <a:chExt cx="1595717" cy="131118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ABBB6F-2996-AE92-EA4F-796F30585C3F}"/>
                  </a:ext>
                </a:extLst>
              </p:cNvPr>
              <p:cNvSpPr txBox="1"/>
              <p:nvPr/>
            </p:nvSpPr>
            <p:spPr>
              <a:xfrm>
                <a:off x="8009455" y="4086216"/>
                <a:ext cx="1091966" cy="25391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5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/>
                    <a:cs typeface="Poppins"/>
                  </a:rPr>
                  <a:t>InstagramAPI</a:t>
                </a:r>
                <a:endParaRPr 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/>
                  <a:cs typeface="Poppins"/>
                </a:endParaRPr>
              </a:p>
            </p:txBody>
          </p:sp>
          <p:pic>
            <p:nvPicPr>
              <p:cNvPr id="8198" name="Picture 6" descr="Distinguish between Business and Creators with the Instagram Graph API -  DEV Community">
                <a:extLst>
                  <a:ext uri="{FF2B5EF4-FFF2-40B4-BE49-F238E27FC236}">
                    <a16:creationId xmlns:a16="http://schemas.microsoft.com/office/drawing/2014/main" id="{4A931A67-02F7-DA46-2AA6-F3B459597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6347" y="3028948"/>
                <a:ext cx="1595717" cy="107856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26610C-241B-412F-DCE5-0B78BADEA99C}"/>
                </a:ext>
              </a:extLst>
            </p:cNvPr>
            <p:cNvGrpSpPr/>
            <p:nvPr/>
          </p:nvGrpSpPr>
          <p:grpSpPr>
            <a:xfrm>
              <a:off x="1571563" y="4952917"/>
              <a:ext cx="2934991" cy="1647133"/>
              <a:chOff x="2109445" y="5109646"/>
              <a:chExt cx="2934991" cy="1647133"/>
            </a:xfrm>
          </p:grpSpPr>
          <p:pic>
            <p:nvPicPr>
              <p:cNvPr id="8204" name="Picture 12" descr="gensim-oss-mlekb">
                <a:extLst>
                  <a:ext uri="{FF2B5EF4-FFF2-40B4-BE49-F238E27FC236}">
                    <a16:creationId xmlns:a16="http://schemas.microsoft.com/office/drawing/2014/main" id="{6C7D1BD7-2A30-C600-F3E9-55387373E4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97" t="12444" r="10916" b="14757"/>
              <a:stretch/>
            </p:blipFill>
            <p:spPr bwMode="auto">
              <a:xfrm>
                <a:off x="3266119" y="5109646"/>
                <a:ext cx="1066800" cy="104886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A5C38E-2C1D-15F5-7274-D8BBE741CA93}"/>
                  </a:ext>
                </a:extLst>
              </p:cNvPr>
              <p:cNvSpPr txBox="1"/>
              <p:nvPr/>
            </p:nvSpPr>
            <p:spPr>
              <a:xfrm>
                <a:off x="2109445" y="6111481"/>
                <a:ext cx="2934991" cy="6452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9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/>
                    <a:cs typeface="Poppins"/>
                  </a:rPr>
                  <a:t>Gensim</a:t>
                </a:r>
                <a:endPara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/>
                  <a:cs typeface="Poppins"/>
                </a:endParaRPr>
              </a:p>
              <a:p>
                <a:pPr algn="ctr"/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/>
                    <a:cs typeface="Poppins"/>
                  </a:rPr>
                  <a:t>Top modelling for humans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C3B101-7AF3-4BE6-91D6-1BB5101D6F57}"/>
                </a:ext>
              </a:extLst>
            </p:cNvPr>
            <p:cNvCxnSpPr>
              <a:stCxn id="8200" idx="5"/>
              <a:endCxn id="8194" idx="1"/>
            </p:cNvCxnSpPr>
            <p:nvPr/>
          </p:nvCxnSpPr>
          <p:spPr>
            <a:xfrm>
              <a:off x="3718204" y="2242959"/>
              <a:ext cx="1297858" cy="72541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20CD3A-E6F0-5CED-A067-225769034FDE}"/>
                </a:ext>
              </a:extLst>
            </p:cNvPr>
            <p:cNvCxnSpPr>
              <a:cxnSpLocks/>
              <a:stCxn id="8202" idx="6"/>
              <a:endCxn id="8194" idx="2"/>
            </p:cNvCxnSpPr>
            <p:nvPr/>
          </p:nvCxnSpPr>
          <p:spPr>
            <a:xfrm>
              <a:off x="2936364" y="3715051"/>
              <a:ext cx="1766747" cy="885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363B5D-5F4C-BA7D-8B07-FDFA4330628E}"/>
                </a:ext>
              </a:extLst>
            </p:cNvPr>
            <p:cNvCxnSpPr>
              <a:cxnSpLocks/>
              <a:stCxn id="8204" idx="7"/>
              <a:endCxn id="8194" idx="3"/>
            </p:cNvCxnSpPr>
            <p:nvPr/>
          </p:nvCxnSpPr>
          <p:spPr>
            <a:xfrm flipV="1">
              <a:off x="3638809" y="4479435"/>
              <a:ext cx="1377253" cy="62708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E350-AE29-6EA2-0AFB-C5194370F7F6}"/>
                </a:ext>
              </a:extLst>
            </p:cNvPr>
            <p:cNvCxnSpPr>
              <a:cxnSpLocks/>
              <a:stCxn id="8194" idx="7"/>
              <a:endCxn id="8196" idx="2"/>
            </p:cNvCxnSpPr>
            <p:nvPr/>
          </p:nvCxnSpPr>
          <p:spPr>
            <a:xfrm flipV="1">
              <a:off x="6527122" y="1996767"/>
              <a:ext cx="1666987" cy="97160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3D5760-1D69-413F-4E5A-74B1A9E48B37}"/>
                </a:ext>
              </a:extLst>
            </p:cNvPr>
            <p:cNvCxnSpPr>
              <a:cxnSpLocks/>
              <a:stCxn id="8194" idx="6"/>
              <a:endCxn id="8198" idx="2"/>
            </p:cNvCxnSpPr>
            <p:nvPr/>
          </p:nvCxnSpPr>
          <p:spPr>
            <a:xfrm flipV="1">
              <a:off x="6840073" y="3715051"/>
              <a:ext cx="1267639" cy="885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1374C9-0BAA-E723-6FE2-EF5ADB53A557}"/>
                </a:ext>
              </a:extLst>
            </p:cNvPr>
            <p:cNvCxnSpPr>
              <a:cxnSpLocks/>
              <a:stCxn id="8194" idx="5"/>
              <a:endCxn id="3" idx="2"/>
            </p:cNvCxnSpPr>
            <p:nvPr/>
          </p:nvCxnSpPr>
          <p:spPr>
            <a:xfrm>
              <a:off x="6527122" y="4479435"/>
              <a:ext cx="1279270" cy="113511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82661C-A45C-D9F8-5321-3DB57CB885E5}"/>
                </a:ext>
              </a:extLst>
            </p:cNvPr>
            <p:cNvGrpSpPr/>
            <p:nvPr/>
          </p:nvGrpSpPr>
          <p:grpSpPr>
            <a:xfrm>
              <a:off x="4703111" y="2655424"/>
              <a:ext cx="2136962" cy="2136962"/>
              <a:chOff x="4703111" y="2655424"/>
              <a:chExt cx="2136962" cy="2136962"/>
            </a:xfrm>
          </p:grpSpPr>
          <p:pic>
            <p:nvPicPr>
              <p:cNvPr id="8194" name="Picture 2" descr="What is Python Coding?">
                <a:extLst>
                  <a:ext uri="{FF2B5EF4-FFF2-40B4-BE49-F238E27FC236}">
                    <a16:creationId xmlns:a16="http://schemas.microsoft.com/office/drawing/2014/main" id="{AF82776F-3099-3323-17A9-4A0090F4A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3111" y="2655424"/>
                <a:ext cx="2136962" cy="2136962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D923A-BCA2-2605-15D3-E5BB45F6C966}"/>
                  </a:ext>
                </a:extLst>
              </p:cNvPr>
              <p:cNvSpPr txBox="1"/>
              <p:nvPr/>
            </p:nvSpPr>
            <p:spPr>
              <a:xfrm>
                <a:off x="5206488" y="4256335"/>
                <a:ext cx="1138296" cy="4301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oppins"/>
                    <a:cs typeface="Calibri"/>
                  </a:rPr>
                  <a:t>Python</a:t>
                </a:r>
              </a:p>
            </p:txBody>
          </p:sp>
        </p:grpSp>
      </p:grpSp>
      <p:pic>
        <p:nvPicPr>
          <p:cNvPr id="13" name="Picture 12" descr="Youtube Icon Vector Art, Icons, and Graphics for Free Download">
            <a:extLst>
              <a:ext uri="{FF2B5EF4-FFF2-40B4-BE49-F238E27FC236}">
                <a16:creationId xmlns:a16="http://schemas.microsoft.com/office/drawing/2014/main" id="{BC86B21E-CFC5-8B14-3B15-2023AFC1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4" y="3066446"/>
            <a:ext cx="676457" cy="693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stagram Logo Stock Illustrations – 11,048 Instagram Logo Stock  Illustrations, Vectors &amp; Clipart - Dreamstime">
            <a:extLst>
              <a:ext uri="{FF2B5EF4-FFF2-40B4-BE49-F238E27FC236}">
                <a16:creationId xmlns:a16="http://schemas.microsoft.com/office/drawing/2014/main" id="{E814598D-587B-C854-4044-7335704F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4" y="1575779"/>
            <a:ext cx="681528" cy="690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153A39-2ACD-9639-D9BC-4CF9E24812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6546" y="5632281"/>
            <a:ext cx="1491408" cy="333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2D2D3E-2945-92C5-50EC-565A93630FF2}"/>
              </a:ext>
            </a:extLst>
          </p:cNvPr>
          <p:cNvSpPr txBox="1"/>
          <p:nvPr/>
        </p:nvSpPr>
        <p:spPr>
          <a:xfrm rot="16200000">
            <a:off x="-451497" y="2854044"/>
            <a:ext cx="1421805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cs typeface="Calibri"/>
              </a:rPr>
              <a:t>SOCIAL MEDIA</a:t>
            </a:r>
            <a:endParaRPr lang="en-US" sz="1200" b="1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7CC818-5B8F-6CE0-45AE-C21E58A63667}"/>
              </a:ext>
            </a:extLst>
          </p:cNvPr>
          <p:cNvSpPr txBox="1"/>
          <p:nvPr/>
        </p:nvSpPr>
        <p:spPr>
          <a:xfrm>
            <a:off x="4215747" y="1325572"/>
            <a:ext cx="21096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FRAMEWORK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65C43-C5B1-F1A4-5F0C-BA730BD83F14}"/>
              </a:ext>
            </a:extLst>
          </p:cNvPr>
          <p:cNvSpPr txBox="1"/>
          <p:nvPr/>
        </p:nvSpPr>
        <p:spPr>
          <a:xfrm>
            <a:off x="3672511" y="4920215"/>
            <a:ext cx="33254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DIGITAL MEDIA</a:t>
            </a:r>
          </a:p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PLATAFORM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760CB6-016B-594F-789D-61861026B5D0}"/>
              </a:ext>
            </a:extLst>
          </p:cNvPr>
          <p:cNvSpPr txBox="1"/>
          <p:nvPr/>
        </p:nvSpPr>
        <p:spPr>
          <a:xfrm>
            <a:off x="5956630" y="6199419"/>
            <a:ext cx="9721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Poppins"/>
                <a:cs typeface="Calibri"/>
              </a:rPr>
              <a:t>Visibility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2B1526-8BA7-4B50-6D45-22A3BDCC3F2E}"/>
              </a:ext>
            </a:extLst>
          </p:cNvPr>
          <p:cNvSpPr txBox="1"/>
          <p:nvPr/>
        </p:nvSpPr>
        <p:spPr>
          <a:xfrm>
            <a:off x="2995918" y="5486067"/>
            <a:ext cx="1073749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SEO</a:t>
            </a:r>
          </a:p>
          <a:p>
            <a:pPr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Search </a:t>
            </a:r>
            <a:b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</a:b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Engine </a:t>
            </a:r>
            <a:b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</a:b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Calibri"/>
              </a:rPr>
              <a:t>Optimization</a:t>
            </a:r>
          </a:p>
        </p:txBody>
      </p:sp>
      <p:pic>
        <p:nvPicPr>
          <p:cNvPr id="33" name="Picture 2" descr="pandas - Python Data Analysis Library">
            <a:extLst>
              <a:ext uri="{FF2B5EF4-FFF2-40B4-BE49-F238E27FC236}">
                <a16:creationId xmlns:a16="http://schemas.microsoft.com/office/drawing/2014/main" id="{07B12116-1C1A-2DD8-4A97-A85AE821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33" y="1610502"/>
            <a:ext cx="52175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NumPy - Wikipedia">
            <a:extLst>
              <a:ext uri="{FF2B5EF4-FFF2-40B4-BE49-F238E27FC236}">
                <a16:creationId xmlns:a16="http://schemas.microsoft.com/office/drawing/2014/main" id="{99DE4B1A-9419-6A8B-0168-1E33E137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19" y="4131722"/>
            <a:ext cx="783183" cy="3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FE56AB-0DDC-FD81-FA10-8B5C4BAFA473}"/>
              </a:ext>
            </a:extLst>
          </p:cNvPr>
          <p:cNvSpPr txBox="1"/>
          <p:nvPr/>
        </p:nvSpPr>
        <p:spPr>
          <a:xfrm>
            <a:off x="432891" y="2215792"/>
            <a:ext cx="8467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+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3MM</a:t>
            </a:r>
          </a:p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followers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6D4EF-5666-C61F-C033-1CD9EC586CB0}"/>
              </a:ext>
            </a:extLst>
          </p:cNvPr>
          <p:cNvSpPr txBox="1"/>
          <p:nvPr/>
        </p:nvSpPr>
        <p:spPr>
          <a:xfrm>
            <a:off x="406361" y="3746668"/>
            <a:ext cx="9717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+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1,200MM</a:t>
            </a:r>
          </a:p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views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73077E-C236-0177-1527-DDADDA404740}"/>
              </a:ext>
            </a:extLst>
          </p:cNvPr>
          <p:cNvSpPr/>
          <p:nvPr/>
        </p:nvSpPr>
        <p:spPr>
          <a:xfrm rot="5400000">
            <a:off x="-89052" y="5115598"/>
            <a:ext cx="1831448" cy="1164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2074CE-559D-C499-2831-9597941748CA}"/>
              </a:ext>
            </a:extLst>
          </p:cNvPr>
          <p:cNvSpPr txBox="1"/>
          <p:nvPr/>
        </p:nvSpPr>
        <p:spPr>
          <a:xfrm rot="16200000">
            <a:off x="-549380" y="5559300"/>
            <a:ext cx="1623877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cs typeface="Calibri"/>
              </a:rPr>
              <a:t>WEBSITE</a:t>
            </a:r>
            <a:endParaRPr lang="en-US" sz="1200" b="1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D1225E5D-5436-A516-1AE9-D04E510B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02" y="5583296"/>
            <a:ext cx="632025" cy="39806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D09E85A-A84E-4908-D64B-4E67BC2E3272}"/>
              </a:ext>
            </a:extLst>
          </p:cNvPr>
          <p:cNvSpPr txBox="1"/>
          <p:nvPr/>
        </p:nvSpPr>
        <p:spPr>
          <a:xfrm>
            <a:off x="365564" y="1027704"/>
            <a:ext cx="91403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543DFC-02E8-B716-8CF5-3A847DEAD9D9}"/>
              </a:ext>
            </a:extLst>
          </p:cNvPr>
          <p:cNvSpPr txBox="1"/>
          <p:nvPr/>
        </p:nvSpPr>
        <p:spPr>
          <a:xfrm>
            <a:off x="4950929" y="1009728"/>
            <a:ext cx="76815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TOOLS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06F369-2453-7808-EA34-9ABBFF02A166}"/>
              </a:ext>
            </a:extLst>
          </p:cNvPr>
          <p:cNvSpPr txBox="1"/>
          <p:nvPr/>
        </p:nvSpPr>
        <p:spPr>
          <a:xfrm>
            <a:off x="6335384" y="5636108"/>
            <a:ext cx="14914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Poppins"/>
                <a:cs typeface="Calibri"/>
              </a:rPr>
              <a:t>Competitor’s 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6C774D-F39E-C536-C2CD-ECACC509DAB4}"/>
              </a:ext>
            </a:extLst>
          </p:cNvPr>
          <p:cNvSpPr/>
          <p:nvPr/>
        </p:nvSpPr>
        <p:spPr>
          <a:xfrm>
            <a:off x="8411003" y="1111676"/>
            <a:ext cx="427838" cy="411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DFF98F-F214-E036-DB65-63FC1817B94E}"/>
              </a:ext>
            </a:extLst>
          </p:cNvPr>
          <p:cNvSpPr/>
          <p:nvPr/>
        </p:nvSpPr>
        <p:spPr>
          <a:xfrm>
            <a:off x="8345711" y="4685087"/>
            <a:ext cx="427838" cy="411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AF5B7BC-29DD-19FE-D757-5D169FABB6EC}"/>
              </a:ext>
            </a:extLst>
          </p:cNvPr>
          <p:cNvSpPr/>
          <p:nvPr/>
        </p:nvSpPr>
        <p:spPr>
          <a:xfrm>
            <a:off x="9358715" y="1262082"/>
            <a:ext cx="2388741" cy="3308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ACFA4D-6DD7-F948-07FF-9CEB744C0BEC}"/>
              </a:ext>
            </a:extLst>
          </p:cNvPr>
          <p:cNvSpPr/>
          <p:nvPr/>
        </p:nvSpPr>
        <p:spPr>
          <a:xfrm>
            <a:off x="9379057" y="4782076"/>
            <a:ext cx="2423402" cy="1789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58" name="Picture 23" descr="Text&#10;&#10;Description automatically generated">
            <a:extLst>
              <a:ext uri="{FF2B5EF4-FFF2-40B4-BE49-F238E27FC236}">
                <a16:creationId xmlns:a16="http://schemas.microsoft.com/office/drawing/2014/main" id="{458B7FB4-3207-CF47-9FF1-C2A2BC1C0D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7117" y="5258576"/>
            <a:ext cx="1527425" cy="95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5E280F-DF83-2498-09FE-97C5A34780BF}"/>
              </a:ext>
            </a:extLst>
          </p:cNvPr>
          <p:cNvSpPr txBox="1"/>
          <p:nvPr/>
        </p:nvSpPr>
        <p:spPr>
          <a:xfrm>
            <a:off x="9603631" y="2232082"/>
            <a:ext cx="2109626" cy="1354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+mn-lt"/>
                <a:cs typeface="+mn-lt"/>
              </a:rPr>
              <a:t>Word Frequency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cs typeface="Poppins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Sentiment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Top Modeling and Sentiment Labeling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81541C-CEB5-7551-E731-E25FE7F1EFD1}"/>
              </a:ext>
            </a:extLst>
          </p:cNvPr>
          <p:cNvSpPr txBox="1"/>
          <p:nvPr/>
        </p:nvSpPr>
        <p:spPr>
          <a:xfrm>
            <a:off x="10022509" y="1024924"/>
            <a:ext cx="106471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90038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15F2458-6506-207A-3000-9507DDF4016A}"/>
              </a:ext>
            </a:extLst>
          </p:cNvPr>
          <p:cNvSpPr/>
          <p:nvPr/>
        </p:nvSpPr>
        <p:spPr>
          <a:xfrm>
            <a:off x="112617" y="1725274"/>
            <a:ext cx="11966765" cy="4612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7A270C97-C133-10E6-655A-13FD419CD4F8}"/>
              </a:ext>
            </a:extLst>
          </p:cNvPr>
          <p:cNvSpPr/>
          <p:nvPr/>
        </p:nvSpPr>
        <p:spPr>
          <a:xfrm>
            <a:off x="4646542" y="2358449"/>
            <a:ext cx="4612470" cy="920511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4857A20-0DD1-6486-7118-705306BBE6F6}"/>
              </a:ext>
            </a:extLst>
          </p:cNvPr>
          <p:cNvSpPr/>
          <p:nvPr/>
        </p:nvSpPr>
        <p:spPr>
          <a:xfrm>
            <a:off x="4903346" y="4007510"/>
            <a:ext cx="4035105" cy="920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0051EA6B-5765-100B-6E84-681B06D2DAE3}"/>
              </a:ext>
            </a:extLst>
          </p:cNvPr>
          <p:cNvSpPr/>
          <p:nvPr/>
        </p:nvSpPr>
        <p:spPr>
          <a:xfrm>
            <a:off x="331347" y="2504430"/>
            <a:ext cx="1750502" cy="62078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1. Collect Data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4138519-29E8-AD61-9BF7-8C1555DFD25C}"/>
              </a:ext>
            </a:extLst>
          </p:cNvPr>
          <p:cNvSpPr/>
          <p:nvPr/>
        </p:nvSpPr>
        <p:spPr>
          <a:xfrm>
            <a:off x="2488715" y="2504430"/>
            <a:ext cx="1750502" cy="62078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2.Data 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71911762-6A75-ECDA-667C-98C0F36DBEE0}"/>
              </a:ext>
            </a:extLst>
          </p:cNvPr>
          <p:cNvSpPr/>
          <p:nvPr/>
        </p:nvSpPr>
        <p:spPr>
          <a:xfrm>
            <a:off x="4746752" y="2504430"/>
            <a:ext cx="1968615" cy="62078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3. Data Clean 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5EF497AE-E247-1AB4-EE22-F25164B87F56}"/>
              </a:ext>
            </a:extLst>
          </p:cNvPr>
          <p:cNvSpPr/>
          <p:nvPr/>
        </p:nvSpPr>
        <p:spPr>
          <a:xfrm>
            <a:off x="7162782" y="2504430"/>
            <a:ext cx="1841383" cy="62078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4. Data Transformation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FCE4A592-2D77-1A66-9951-DC34649F24C6}"/>
              </a:ext>
            </a:extLst>
          </p:cNvPr>
          <p:cNvSpPr/>
          <p:nvPr/>
        </p:nvSpPr>
        <p:spPr>
          <a:xfrm>
            <a:off x="9734689" y="2521442"/>
            <a:ext cx="1551963" cy="62078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5.Results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65C25E-6159-33EF-F7AD-88AB928E1289}"/>
              </a:ext>
            </a:extLst>
          </p:cNvPr>
          <p:cNvCxnSpPr>
            <a:cxnSpLocks/>
          </p:cNvCxnSpPr>
          <p:nvPr/>
        </p:nvCxnSpPr>
        <p:spPr>
          <a:xfrm>
            <a:off x="2227258" y="1950756"/>
            <a:ext cx="0" cy="4387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8CE7A1-5568-9FFD-4C0B-0C75C410C097}"/>
              </a:ext>
            </a:extLst>
          </p:cNvPr>
          <p:cNvCxnSpPr>
            <a:cxnSpLocks/>
          </p:cNvCxnSpPr>
          <p:nvPr/>
        </p:nvCxnSpPr>
        <p:spPr>
          <a:xfrm>
            <a:off x="4502073" y="1984312"/>
            <a:ext cx="0" cy="43538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6AED3B-C568-F3CD-2803-7C425B2024B6}"/>
              </a:ext>
            </a:extLst>
          </p:cNvPr>
          <p:cNvSpPr txBox="1"/>
          <p:nvPr/>
        </p:nvSpPr>
        <p:spPr>
          <a:xfrm>
            <a:off x="9637895" y="3283400"/>
            <a:ext cx="2446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Word Frequency</a:t>
            </a:r>
          </a:p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Sentiment Analysis</a:t>
            </a:r>
          </a:p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Topic Modeling and Sentiment Labeling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E71B1-AD8F-F069-A0F0-472D9C02DB84}"/>
              </a:ext>
            </a:extLst>
          </p:cNvPr>
          <p:cNvSpPr txBox="1"/>
          <p:nvPr/>
        </p:nvSpPr>
        <p:spPr>
          <a:xfrm>
            <a:off x="2769812" y="5349941"/>
            <a:ext cx="11571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RAW Data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FC0599-57CF-DF08-7DB6-F8A3E48AA94A}"/>
              </a:ext>
            </a:extLst>
          </p:cNvPr>
          <p:cNvSpPr txBox="1"/>
          <p:nvPr/>
        </p:nvSpPr>
        <p:spPr>
          <a:xfrm>
            <a:off x="0" y="124860"/>
            <a:ext cx="111091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DATA ANALYSIS– WEB SCRAPING PROCESS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1A273-BE07-6D5C-5C8A-52D3ABD2E63C}"/>
              </a:ext>
            </a:extLst>
          </p:cNvPr>
          <p:cNvSpPr txBox="1"/>
          <p:nvPr/>
        </p:nvSpPr>
        <p:spPr>
          <a:xfrm>
            <a:off x="384868" y="5658250"/>
            <a:ext cx="1561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44546A"/>
                </a:solidFill>
                <a:cs typeface="Calibri"/>
              </a:rPr>
              <a:t>"</a:t>
            </a:r>
            <a:r>
              <a:rPr lang="en-US" sz="1400" dirty="0">
                <a:solidFill>
                  <a:srgbClr val="44546A"/>
                </a:solidFill>
                <a:latin typeface="Poppins"/>
                <a:cs typeface="Calibri"/>
              </a:rPr>
              <a:t>COMMENTS</a:t>
            </a:r>
            <a:r>
              <a:rPr lang="en-US" dirty="0">
                <a:solidFill>
                  <a:srgbClr val="44546A"/>
                </a:solidFill>
                <a:cs typeface="Calibri"/>
              </a:rPr>
              <a:t>"</a:t>
            </a:r>
            <a:endParaRPr lang="en-US" dirty="0">
              <a:solidFill>
                <a:srgbClr val="44546A"/>
              </a:solidFill>
            </a:endParaRPr>
          </a:p>
        </p:txBody>
      </p:sp>
      <p:pic>
        <p:nvPicPr>
          <p:cNvPr id="31" name="Graphic 31" descr="Comment Heart outline">
            <a:extLst>
              <a:ext uri="{FF2B5EF4-FFF2-40B4-BE49-F238E27FC236}">
                <a16:creationId xmlns:a16="http://schemas.microsoft.com/office/drawing/2014/main" id="{8DA9DFEE-0025-FE42-AF1E-B49B2F6F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05080" y="5068342"/>
            <a:ext cx="755151" cy="726041"/>
          </a:xfrm>
          <a:prstGeom prst="rect">
            <a:avLst/>
          </a:prstGeom>
        </p:spPr>
      </p:pic>
      <p:pic>
        <p:nvPicPr>
          <p:cNvPr id="35" name="Picture 4" descr="Free Icon | Csv">
            <a:extLst>
              <a:ext uri="{FF2B5EF4-FFF2-40B4-BE49-F238E27FC236}">
                <a16:creationId xmlns:a16="http://schemas.microsoft.com/office/drawing/2014/main" id="{0BF844E2-6CFE-375A-2323-D367BF0CA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r="10246"/>
          <a:stretch/>
        </p:blipFill>
        <p:spPr bwMode="auto">
          <a:xfrm>
            <a:off x="9159017" y="5376431"/>
            <a:ext cx="575672" cy="720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8C9ACE-FE93-8A14-CC0F-AD6A964EE4FE}"/>
              </a:ext>
            </a:extLst>
          </p:cNvPr>
          <p:cNvSpPr txBox="1"/>
          <p:nvPr/>
        </p:nvSpPr>
        <p:spPr>
          <a:xfrm>
            <a:off x="8848282" y="6095716"/>
            <a:ext cx="1116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Calibri"/>
              </a:rPr>
              <a:t>FINAL DATA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BC5A7FC9-026A-53DD-4B69-2725FE492C05}"/>
              </a:ext>
            </a:extLst>
          </p:cNvPr>
          <p:cNvSpPr/>
          <p:nvPr/>
        </p:nvSpPr>
        <p:spPr>
          <a:xfrm>
            <a:off x="3074925" y="3988689"/>
            <a:ext cx="448413" cy="61126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79D1E0-C30E-33BE-BB33-630303A74C65}"/>
              </a:ext>
            </a:extLst>
          </p:cNvPr>
          <p:cNvGrpSpPr/>
          <p:nvPr/>
        </p:nvGrpSpPr>
        <p:grpSpPr>
          <a:xfrm>
            <a:off x="6126817" y="4145229"/>
            <a:ext cx="593863" cy="768861"/>
            <a:chOff x="3260886" y="5109647"/>
            <a:chExt cx="1077264" cy="1425476"/>
          </a:xfrm>
        </p:grpSpPr>
        <p:pic>
          <p:nvPicPr>
            <p:cNvPr id="40" name="Picture 12" descr="gensim-oss-mlekb">
              <a:extLst>
                <a:ext uri="{FF2B5EF4-FFF2-40B4-BE49-F238E27FC236}">
                  <a16:creationId xmlns:a16="http://schemas.microsoft.com/office/drawing/2014/main" id="{F5E1E133-FA9F-BE27-D3D4-6C6745EBD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7" t="12444" r="10916" b="14757"/>
            <a:stretch/>
          </p:blipFill>
          <p:spPr bwMode="auto">
            <a:xfrm>
              <a:off x="3266120" y="5109647"/>
              <a:ext cx="1066800" cy="104887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E76475-398A-B0EE-CFCF-D2D1792A1B1D}"/>
                </a:ext>
              </a:extLst>
            </p:cNvPr>
            <p:cNvSpPr txBox="1"/>
            <p:nvPr/>
          </p:nvSpPr>
          <p:spPr>
            <a:xfrm>
              <a:off x="3260886" y="6158516"/>
              <a:ext cx="1077264" cy="376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Gensim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42" name="Picture 8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B3F3504E-FEAF-11D9-0BA7-B7D4C9E6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64" y="4076983"/>
            <a:ext cx="663739" cy="7223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TextBlob: Simplified Text Processing — TextBlob 0.16.0 documentation">
            <a:extLst>
              <a:ext uri="{FF2B5EF4-FFF2-40B4-BE49-F238E27FC236}">
                <a16:creationId xmlns:a16="http://schemas.microsoft.com/office/drawing/2014/main" id="{792EB4C1-4B36-0497-CB73-87F60783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31" y="4104684"/>
            <a:ext cx="690379" cy="6343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53CC08-DC15-6294-4E99-9504D842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598" y="4205944"/>
            <a:ext cx="833777" cy="341645"/>
          </a:xfrm>
          <a:prstGeom prst="ellipse">
            <a:avLst/>
          </a:prstGeom>
        </p:spPr>
      </p:pic>
      <p:pic>
        <p:nvPicPr>
          <p:cNvPr id="45" name="Picture 4" descr="Google API PHP Client | Drupal.org">
            <a:extLst>
              <a:ext uri="{FF2B5EF4-FFF2-40B4-BE49-F238E27FC236}">
                <a16:creationId xmlns:a16="http://schemas.microsoft.com/office/drawing/2014/main" id="{8A21EDED-4A05-9A52-B8E0-01FD9DF7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98" y="3289848"/>
            <a:ext cx="805430" cy="5444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599B522-9CDF-4C7C-3B8D-9283EA58BF04}"/>
              </a:ext>
            </a:extLst>
          </p:cNvPr>
          <p:cNvGrpSpPr/>
          <p:nvPr/>
        </p:nvGrpSpPr>
        <p:grpSpPr>
          <a:xfrm>
            <a:off x="117362" y="3280141"/>
            <a:ext cx="972489" cy="694842"/>
            <a:chOff x="163395" y="5340999"/>
            <a:chExt cx="1926694" cy="1340179"/>
          </a:xfrm>
        </p:grpSpPr>
        <p:pic>
          <p:nvPicPr>
            <p:cNvPr id="47" name="Picture 6" descr="Distinguish between Business and Creators with the Instagram Graph API -  DEV Community">
              <a:extLst>
                <a:ext uri="{FF2B5EF4-FFF2-40B4-BE49-F238E27FC236}">
                  <a16:creationId xmlns:a16="http://schemas.microsoft.com/office/drawing/2014/main" id="{21CCAE9B-0633-0D7C-AB94-853132989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72" y="5340999"/>
              <a:ext cx="1595717" cy="10785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3FD3EE-AED1-12F7-BE9E-AC22206D0043}"/>
                </a:ext>
              </a:extLst>
            </p:cNvPr>
            <p:cNvSpPr txBox="1"/>
            <p:nvPr/>
          </p:nvSpPr>
          <p:spPr>
            <a:xfrm>
              <a:off x="163395" y="6419567"/>
              <a:ext cx="1128836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InstagramAPI</a:t>
              </a:r>
              <a:endPara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1026" name="Picture 2" descr="pandas - Python Data Analysis Library">
            <a:extLst>
              <a:ext uri="{FF2B5EF4-FFF2-40B4-BE49-F238E27FC236}">
                <a16:creationId xmlns:a16="http://schemas.microsoft.com/office/drawing/2014/main" id="{2826F68D-FFEE-7AF4-4742-49DC03E7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36" y="3289848"/>
            <a:ext cx="690375" cy="4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 - Wikipedia">
            <a:extLst>
              <a:ext uri="{FF2B5EF4-FFF2-40B4-BE49-F238E27FC236}">
                <a16:creationId xmlns:a16="http://schemas.microsoft.com/office/drawing/2014/main" id="{9825928B-A89B-4F2A-3139-8DB48C14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76" y="3308960"/>
            <a:ext cx="1048729" cy="4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BFDD763-491E-8E11-A2A9-9E9F4DFBAC69}"/>
              </a:ext>
            </a:extLst>
          </p:cNvPr>
          <p:cNvCxnSpPr>
            <a:cxnSpLocks/>
            <a:stCxn id="7" idx="3"/>
            <a:endCxn id="35" idx="0"/>
          </p:cNvCxnSpPr>
          <p:nvPr/>
        </p:nvCxnSpPr>
        <p:spPr>
          <a:xfrm>
            <a:off x="9004165" y="2814823"/>
            <a:ext cx="442688" cy="256160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agnetic Disk 57">
            <a:extLst>
              <a:ext uri="{FF2B5EF4-FFF2-40B4-BE49-F238E27FC236}">
                <a16:creationId xmlns:a16="http://schemas.microsoft.com/office/drawing/2014/main" id="{2D9288A8-1454-4A0D-2CC0-32E7F2D19579}"/>
              </a:ext>
            </a:extLst>
          </p:cNvPr>
          <p:cNvSpPr/>
          <p:nvPr/>
        </p:nvSpPr>
        <p:spPr>
          <a:xfrm>
            <a:off x="2885069" y="4708902"/>
            <a:ext cx="816532" cy="691532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03A9C2-A6A4-E497-E622-08FEB58695E0}"/>
              </a:ext>
            </a:extLst>
          </p:cNvPr>
          <p:cNvSpPr txBox="1"/>
          <p:nvPr/>
        </p:nvSpPr>
        <p:spPr>
          <a:xfrm>
            <a:off x="2735105" y="4942263"/>
            <a:ext cx="111646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Poppins"/>
                <a:cs typeface="Calibri"/>
              </a:rPr>
              <a:t>UNIQUE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Poppins"/>
                <a:cs typeface="Calibri"/>
              </a:rPr>
              <a:t>DATA</a:t>
            </a:r>
            <a:endParaRPr lang="en-US" sz="105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E394456C-7BDD-E035-8FCF-6D8FD06E1A3D}"/>
              </a:ext>
            </a:extLst>
          </p:cNvPr>
          <p:cNvGrpSpPr/>
          <p:nvPr/>
        </p:nvGrpSpPr>
        <p:grpSpPr>
          <a:xfrm>
            <a:off x="5141415" y="932241"/>
            <a:ext cx="1243242" cy="1223077"/>
            <a:chOff x="5302546" y="821920"/>
            <a:chExt cx="1243242" cy="1223077"/>
          </a:xfrm>
        </p:grpSpPr>
        <p:pic>
          <p:nvPicPr>
            <p:cNvPr id="1027" name="Picture 2" descr="What is Python Coding?">
              <a:extLst>
                <a:ext uri="{FF2B5EF4-FFF2-40B4-BE49-F238E27FC236}">
                  <a16:creationId xmlns:a16="http://schemas.microsoft.com/office/drawing/2014/main" id="{F5CC5C8B-046D-3015-4F97-F4A0E1DBB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546" y="821920"/>
              <a:ext cx="1243242" cy="122307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9379B780-460C-9868-2A3D-D96A59D36C48}"/>
                </a:ext>
              </a:extLst>
            </p:cNvPr>
            <p:cNvSpPr txBox="1"/>
            <p:nvPr/>
          </p:nvSpPr>
          <p:spPr>
            <a:xfrm>
              <a:off x="5569486" y="1725274"/>
              <a:ext cx="662238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/>
                  <a:cs typeface="Calibri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50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72D1E4B-4164-5A8A-D2DF-94D5C43B3FF4}"/>
              </a:ext>
            </a:extLst>
          </p:cNvPr>
          <p:cNvSpPr/>
          <p:nvPr/>
        </p:nvSpPr>
        <p:spPr>
          <a:xfrm>
            <a:off x="10340787" y="6047669"/>
            <a:ext cx="632013" cy="532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D43D8-1DF7-7F98-DED8-88460AF217EF}"/>
              </a:ext>
            </a:extLst>
          </p:cNvPr>
          <p:cNvSpPr txBox="1"/>
          <p:nvPr/>
        </p:nvSpPr>
        <p:spPr>
          <a:xfrm>
            <a:off x="0" y="124860"/>
            <a:ext cx="9172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CLEANING – Python Libraries</a:t>
            </a:r>
          </a:p>
        </p:txBody>
      </p:sp>
      <p:pic>
        <p:nvPicPr>
          <p:cNvPr id="5" name="Picture 4" descr="NLTK Sentiment Analysis Tutorial: Text Mining &amp; Analysis in Python |  DataCamp">
            <a:extLst>
              <a:ext uri="{FF2B5EF4-FFF2-40B4-BE49-F238E27FC236}">
                <a16:creationId xmlns:a16="http://schemas.microsoft.com/office/drawing/2014/main" id="{A892DD65-E287-7F61-5BFA-53C76303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7" y="3371724"/>
            <a:ext cx="7467600" cy="2203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0FFBC3-0849-A4BE-F9AF-A37E3291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41" y="1585907"/>
            <a:ext cx="9544581" cy="1410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A832147-BBB0-0496-6F5F-27C4F2DAA2C1}"/>
              </a:ext>
            </a:extLst>
          </p:cNvPr>
          <p:cNvCxnSpPr>
            <a:cxnSpLocks/>
            <a:stCxn id="8" idx="1"/>
            <a:endCxn id="5" idx="1"/>
          </p:cNvCxnSpPr>
          <p:nvPr/>
        </p:nvCxnSpPr>
        <p:spPr>
          <a:xfrm rot="10800000" flipH="1" flipV="1">
            <a:off x="848341" y="2291000"/>
            <a:ext cx="2024846" cy="2182389"/>
          </a:xfrm>
          <a:prstGeom prst="bentConnector3">
            <a:avLst>
              <a:gd name="adj1" fmla="val -11290"/>
            </a:avLst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D9202E-92E4-B2AE-0960-2F61F48AC1BC}"/>
              </a:ext>
            </a:extLst>
          </p:cNvPr>
          <p:cNvSpPr txBox="1"/>
          <p:nvPr/>
        </p:nvSpPr>
        <p:spPr>
          <a:xfrm>
            <a:off x="630168" y="4002805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Poppins" pitchFamily="2" charset="77"/>
                <a:cs typeface="Poppins" pitchFamily="2" charset="77"/>
              </a:rPr>
              <a:t>“great gap story”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525EB-08C7-CA9A-4F89-CFD84772B3BC}"/>
              </a:ext>
            </a:extLst>
          </p:cNvPr>
          <p:cNvSpPr txBox="1"/>
          <p:nvPr/>
        </p:nvSpPr>
        <p:spPr>
          <a:xfrm>
            <a:off x="0" y="964776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KEYWORD: </a:t>
            </a:r>
            <a:r>
              <a:rPr lang="en-US" b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B6CC3-354E-BFC4-C575-803865A311BB}"/>
              </a:ext>
            </a:extLst>
          </p:cNvPr>
          <p:cNvSpPr txBox="1"/>
          <p:nvPr/>
        </p:nvSpPr>
        <p:spPr>
          <a:xfrm>
            <a:off x="9399986" y="6047669"/>
            <a:ext cx="2535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great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B0F0"/>
                </a:solidFill>
              </a:rPr>
              <a:t>gap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C00000"/>
                </a:solidFill>
              </a:rPr>
              <a:t>story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F14DB26-B55F-2C74-6C40-73F54B71D62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340787" y="4473390"/>
            <a:ext cx="326982" cy="1574279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C808F5-DD36-6713-0FC8-259B2418ECAA}"/>
              </a:ext>
            </a:extLst>
          </p:cNvPr>
          <p:cNvSpPr txBox="1"/>
          <p:nvPr/>
        </p:nvSpPr>
        <p:spPr>
          <a:xfrm>
            <a:off x="7057464" y="615888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Three words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F7F0E9-2DB3-FFDD-3B15-D1562BC8825D}"/>
              </a:ext>
            </a:extLst>
          </p:cNvPr>
          <p:cNvSpPr txBox="1"/>
          <p:nvPr/>
        </p:nvSpPr>
        <p:spPr>
          <a:xfrm>
            <a:off x="3538613" y="120837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Real comments from Social Media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DA03C19-B445-1F43-7034-320F865697D7}"/>
                  </a:ext>
                </a:extLst>
              </p14:cNvPr>
              <p14:cNvContentPartPr/>
              <p14:nvPr/>
            </p14:nvContentPartPr>
            <p14:xfrm>
              <a:off x="1454668" y="243421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DA03C19-B445-1F43-7034-320F865697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668" y="239821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3004258-71E0-1329-CCCA-747DE811896D}"/>
                  </a:ext>
                </a:extLst>
              </p14:cNvPr>
              <p14:cNvContentPartPr/>
              <p14:nvPr/>
            </p14:nvContentPartPr>
            <p14:xfrm>
              <a:off x="4108948" y="-17110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3004258-71E0-1329-CCCA-747DE8118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0948" y="-27910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BDE71FA-93D4-CEA4-6664-F0C30C3A0E91}"/>
                  </a:ext>
                </a:extLst>
              </p14:cNvPr>
              <p14:cNvContentPartPr/>
              <p14:nvPr/>
            </p14:nvContentPartPr>
            <p14:xfrm>
              <a:off x="5187508" y="-284866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BDE71FA-93D4-CEA4-6664-F0C30C3A0E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9508" y="-39286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48588AC7-D41D-4053-1E26-D47E720A3CBD}"/>
              </a:ext>
            </a:extLst>
          </p:cNvPr>
          <p:cNvSpPr/>
          <p:nvPr/>
        </p:nvSpPr>
        <p:spPr>
          <a:xfrm>
            <a:off x="8700863" y="6223010"/>
            <a:ext cx="618563" cy="24109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608A25-4840-6545-2B2C-8361AD1AC163}"/>
              </a:ext>
            </a:extLst>
          </p:cNvPr>
          <p:cNvSpPr txBox="1"/>
          <p:nvPr/>
        </p:nvSpPr>
        <p:spPr>
          <a:xfrm>
            <a:off x="690280" y="368610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One sentence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24FE-F7CA-AC04-C64C-F944A24088E0}"/>
              </a:ext>
            </a:extLst>
          </p:cNvPr>
          <p:cNvSpPr txBox="1"/>
          <p:nvPr/>
        </p:nvSpPr>
        <p:spPr>
          <a:xfrm>
            <a:off x="6127021" y="5569704"/>
            <a:ext cx="1463862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2"/>
                </a:solidFill>
                <a:latin typeface="Poppins"/>
                <a:cs typeface="Poppins"/>
              </a:rPr>
              <a:t>Python Libraries</a:t>
            </a:r>
            <a:endParaRPr lang="en-US" sz="12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6" name="Picture 2" descr="pandas - Python Data Analysis Library">
            <a:extLst>
              <a:ext uri="{FF2B5EF4-FFF2-40B4-BE49-F238E27FC236}">
                <a16:creationId xmlns:a16="http://schemas.microsoft.com/office/drawing/2014/main" id="{E242A540-3E7E-D882-AC61-F8187CED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66" y="3289106"/>
            <a:ext cx="52175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umPy - Wikipedia">
            <a:extLst>
              <a:ext uri="{FF2B5EF4-FFF2-40B4-BE49-F238E27FC236}">
                <a16:creationId xmlns:a16="http://schemas.microsoft.com/office/drawing/2014/main" id="{AEFAD8A4-91E3-1B7D-E10B-019B68CC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08" y="3870775"/>
            <a:ext cx="783183" cy="3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EB8AAD0-5261-1407-427C-CB3AFC92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050" y="3888440"/>
            <a:ext cx="622039" cy="6660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Blob: Simplified Text Processing — TextBlob 0.16.0 documentation">
            <a:extLst>
              <a:ext uri="{FF2B5EF4-FFF2-40B4-BE49-F238E27FC236}">
                <a16:creationId xmlns:a16="http://schemas.microsoft.com/office/drawing/2014/main" id="{AF4525C2-2702-3CFF-F5F3-EF24266A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01" y="3147869"/>
            <a:ext cx="622038" cy="5622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91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A39A9-5193-1AD3-5344-D2248DC241A6}"/>
              </a:ext>
            </a:extLst>
          </p:cNvPr>
          <p:cNvSpPr txBox="1"/>
          <p:nvPr/>
        </p:nvSpPr>
        <p:spPr>
          <a:xfrm>
            <a:off x="0" y="124860"/>
            <a:ext cx="8552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COLLECTION – TIME FRAME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73A92B9C-1D56-E90D-4B2C-A5D25AE4960D}"/>
              </a:ext>
            </a:extLst>
          </p:cNvPr>
          <p:cNvSpPr/>
          <p:nvPr/>
        </p:nvSpPr>
        <p:spPr>
          <a:xfrm>
            <a:off x="869576" y="2608730"/>
            <a:ext cx="10452847" cy="2178423"/>
          </a:xfrm>
          <a:prstGeom prst="stripedRightArrow">
            <a:avLst/>
          </a:prstGeom>
          <a:solidFill>
            <a:srgbClr val="00B0F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Poppins" pitchFamily="2" charset="77"/>
                <a:cs typeface="Poppins" pitchFamily="2" charset="77"/>
              </a:rPr>
              <a:t>4 Years</a:t>
            </a:r>
          </a:p>
        </p:txBody>
      </p:sp>
      <p:pic>
        <p:nvPicPr>
          <p:cNvPr id="5" name="Graphic 4" descr="Golf Flag In Hole with solid fill">
            <a:extLst>
              <a:ext uri="{FF2B5EF4-FFF2-40B4-BE49-F238E27FC236}">
                <a16:creationId xmlns:a16="http://schemas.microsoft.com/office/drawing/2014/main" id="{7B446E1E-E06D-F9EE-921B-85B9A02F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76" y="417307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D03CE-4F29-85CB-9057-2EFE9165DB72}"/>
              </a:ext>
            </a:extLst>
          </p:cNvPr>
          <p:cNvSpPr txBox="1"/>
          <p:nvPr/>
        </p:nvSpPr>
        <p:spPr>
          <a:xfrm>
            <a:off x="271754" y="5163268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5FDF-A087-7E5C-9E1E-84A6BA90AFC8}"/>
              </a:ext>
            </a:extLst>
          </p:cNvPr>
          <p:cNvSpPr txBox="1"/>
          <p:nvPr/>
        </p:nvSpPr>
        <p:spPr>
          <a:xfrm>
            <a:off x="9678147" y="5087470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pic>
        <p:nvPicPr>
          <p:cNvPr id="9" name="Graphic 8" descr="Race Flag with solid fill">
            <a:extLst>
              <a:ext uri="{FF2B5EF4-FFF2-40B4-BE49-F238E27FC236}">
                <a16:creationId xmlns:a16="http://schemas.microsoft.com/office/drawing/2014/main" id="{9AB0CCC2-5324-15FA-0F03-7BD301C01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9857" y="4329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705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8AC975-E072-A6CE-2A69-EC38D345A5EB}"/>
              </a:ext>
            </a:extLst>
          </p:cNvPr>
          <p:cNvSpPr txBox="1"/>
          <p:nvPr/>
        </p:nvSpPr>
        <p:spPr>
          <a:xfrm>
            <a:off x="3761963" y="3740138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1,202,004 </a:t>
            </a:r>
            <a:endParaRPr lang="en-US" sz="3200">
              <a:solidFill>
                <a:schemeClr val="bg2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EA3B3A7-9518-F383-B059-A706A6AD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13" y="2438541"/>
            <a:ext cx="918272" cy="5783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8248A-867F-7048-4918-398F64CCCD69}"/>
              </a:ext>
            </a:extLst>
          </p:cNvPr>
          <p:cNvSpPr txBox="1"/>
          <p:nvPr/>
        </p:nvSpPr>
        <p:spPr>
          <a:xfrm>
            <a:off x="6213015" y="3670011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1,273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2B414-3743-A37D-359A-252793D7BBB3}"/>
              </a:ext>
            </a:extLst>
          </p:cNvPr>
          <p:cNvSpPr txBox="1"/>
          <p:nvPr/>
        </p:nvSpPr>
        <p:spPr>
          <a:xfrm>
            <a:off x="9316474" y="3662820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2,057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367D7-A63D-FBFA-B297-64E43AA4C5CB}"/>
              </a:ext>
            </a:extLst>
          </p:cNvPr>
          <p:cNvSpPr txBox="1"/>
          <p:nvPr/>
        </p:nvSpPr>
        <p:spPr>
          <a:xfrm>
            <a:off x="5882046" y="2432909"/>
            <a:ext cx="1703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aw </a:t>
            </a:r>
          </a:p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97505-F6D4-22A0-7069-AA6B160FA39F}"/>
              </a:ext>
            </a:extLst>
          </p:cNvPr>
          <p:cNvSpPr txBox="1"/>
          <p:nvPr/>
        </p:nvSpPr>
        <p:spPr>
          <a:xfrm>
            <a:off x="4044970" y="2603066"/>
            <a:ext cx="1440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Views</a:t>
            </a:r>
            <a:endParaRPr lang="en-US" sz="20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5261D-BFEB-AC67-CFDF-BBB13BEE810F}"/>
              </a:ext>
            </a:extLst>
          </p:cNvPr>
          <p:cNvSpPr txBox="1"/>
          <p:nvPr/>
        </p:nvSpPr>
        <p:spPr>
          <a:xfrm>
            <a:off x="7322772" y="2404554"/>
            <a:ext cx="217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leaned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omments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70125-154B-4AD8-FEAB-5C4BEABAB576}"/>
              </a:ext>
            </a:extLst>
          </p:cNvPr>
          <p:cNvCxnSpPr>
            <a:cxnSpLocks/>
          </p:cNvCxnSpPr>
          <p:nvPr/>
        </p:nvCxnSpPr>
        <p:spPr>
          <a:xfrm>
            <a:off x="5854202" y="3048000"/>
            <a:ext cx="0" cy="19991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DB6369-172D-9502-5A4D-85AABCB46173}"/>
              </a:ext>
            </a:extLst>
          </p:cNvPr>
          <p:cNvCxnSpPr>
            <a:cxnSpLocks/>
          </p:cNvCxnSpPr>
          <p:nvPr/>
        </p:nvCxnSpPr>
        <p:spPr>
          <a:xfrm>
            <a:off x="7585209" y="2794458"/>
            <a:ext cx="0" cy="21604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52CFAC-4957-D501-8BC2-3598D30D2785}"/>
              </a:ext>
            </a:extLst>
          </p:cNvPr>
          <p:cNvCxnSpPr>
            <a:cxnSpLocks/>
          </p:cNvCxnSpPr>
          <p:nvPr/>
        </p:nvCxnSpPr>
        <p:spPr>
          <a:xfrm>
            <a:off x="3675779" y="3003176"/>
            <a:ext cx="0" cy="1918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8C1DDB-D78C-082F-B9E6-35C528F51DF6}"/>
              </a:ext>
            </a:extLst>
          </p:cNvPr>
          <p:cNvSpPr txBox="1"/>
          <p:nvPr/>
        </p:nvSpPr>
        <p:spPr>
          <a:xfrm>
            <a:off x="0" y="124860"/>
            <a:ext cx="7249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ANALYSIS - Overview</a:t>
            </a:r>
          </a:p>
        </p:txBody>
      </p:sp>
      <p:pic>
        <p:nvPicPr>
          <p:cNvPr id="11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CB3C6D9D-15B7-E344-6876-6DA2289DD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119" y="106930"/>
            <a:ext cx="659233" cy="659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collage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383C7924-A282-BD05-B21C-29D711AF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7" y="3012294"/>
            <a:ext cx="3298740" cy="1742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DA77A2-D500-6D1C-65A0-6581B82DDFFE}"/>
              </a:ext>
            </a:extLst>
          </p:cNvPr>
          <p:cNvSpPr txBox="1"/>
          <p:nvPr/>
        </p:nvSpPr>
        <p:spPr>
          <a:xfrm>
            <a:off x="-405511" y="4754441"/>
            <a:ext cx="451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YouTube Video: The Rise And Fall of Gap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C7722-B4D8-EF2F-A4B1-A74848B23195}"/>
              </a:ext>
            </a:extLst>
          </p:cNvPr>
          <p:cNvCxnSpPr>
            <a:cxnSpLocks/>
          </p:cNvCxnSpPr>
          <p:nvPr/>
        </p:nvCxnSpPr>
        <p:spPr>
          <a:xfrm>
            <a:off x="9171555" y="2761129"/>
            <a:ext cx="0" cy="21604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02CFED-DBD2-BDC9-77F4-CC1A63858D29}"/>
              </a:ext>
            </a:extLst>
          </p:cNvPr>
          <p:cNvSpPr txBox="1"/>
          <p:nvPr/>
        </p:nvSpPr>
        <p:spPr>
          <a:xfrm>
            <a:off x="8839693" y="2376199"/>
            <a:ext cx="217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Distinct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Words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3B867-9750-596F-904B-3BC069BF5DAB}"/>
              </a:ext>
            </a:extLst>
          </p:cNvPr>
          <p:cNvSpPr txBox="1"/>
          <p:nvPr/>
        </p:nvSpPr>
        <p:spPr>
          <a:xfrm>
            <a:off x="10735058" y="2356845"/>
            <a:ext cx="1416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Total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Words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E8EE-599E-B356-AA71-476767EFB3F7}"/>
              </a:ext>
            </a:extLst>
          </p:cNvPr>
          <p:cNvCxnSpPr>
            <a:cxnSpLocks/>
          </p:cNvCxnSpPr>
          <p:nvPr/>
        </p:nvCxnSpPr>
        <p:spPr>
          <a:xfrm>
            <a:off x="10685164" y="2803121"/>
            <a:ext cx="0" cy="21604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ED2B0F-2DCE-7302-450E-C0171DC2AEDD}"/>
              </a:ext>
            </a:extLst>
          </p:cNvPr>
          <p:cNvSpPr txBox="1"/>
          <p:nvPr/>
        </p:nvSpPr>
        <p:spPr>
          <a:xfrm>
            <a:off x="8118671" y="3662821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516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6148D-33AA-09F0-C8C8-C143B2E579C1}"/>
              </a:ext>
            </a:extLst>
          </p:cNvPr>
          <p:cNvSpPr txBox="1"/>
          <p:nvPr/>
        </p:nvSpPr>
        <p:spPr>
          <a:xfrm>
            <a:off x="10708648" y="3670011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6,463</a:t>
            </a:r>
          </a:p>
        </p:txBody>
      </p:sp>
    </p:spTree>
    <p:extLst>
      <p:ext uri="{BB962C8B-B14F-4D97-AF65-F5344CB8AC3E}">
        <p14:creationId xmlns:p14="http://schemas.microsoft.com/office/powerpoint/2010/main" val="188803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3DB0B134-0279-032F-B4E7-ADC91EEF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9" y="1276783"/>
            <a:ext cx="6035634" cy="5097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61B7AB-88A1-6F2C-EC71-36F362779857}"/>
              </a:ext>
            </a:extLst>
          </p:cNvPr>
          <p:cNvSpPr txBox="1"/>
          <p:nvPr/>
        </p:nvSpPr>
        <p:spPr>
          <a:xfrm>
            <a:off x="0" y="124860"/>
            <a:ext cx="785182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WORD FREQUENCY - YouTube</a:t>
            </a:r>
            <a:endParaRPr lang="en-US" sz="4000" b="1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F91474-FB41-BCCC-773F-5C221290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85975"/>
              </p:ext>
            </p:extLst>
          </p:nvPr>
        </p:nvGraphicFramePr>
        <p:xfrm>
          <a:off x="7046025" y="1783275"/>
          <a:ext cx="5064679" cy="440343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2709">
                  <a:extLst>
                    <a:ext uri="{9D8B030D-6E8A-4147-A177-3AD203B41FA5}">
                      <a16:colId xmlns:a16="http://schemas.microsoft.com/office/drawing/2014/main" val="412961864"/>
                    </a:ext>
                  </a:extLst>
                </a:gridCol>
                <a:gridCol w="1224642">
                  <a:extLst>
                    <a:ext uri="{9D8B030D-6E8A-4147-A177-3AD203B41FA5}">
                      <a16:colId xmlns:a16="http://schemas.microsoft.com/office/drawing/2014/main" val="3527553295"/>
                    </a:ext>
                  </a:extLst>
                </a:gridCol>
                <a:gridCol w="1335974">
                  <a:extLst>
                    <a:ext uri="{9D8B030D-6E8A-4147-A177-3AD203B41FA5}">
                      <a16:colId xmlns:a16="http://schemas.microsoft.com/office/drawing/2014/main" val="3271272800"/>
                    </a:ext>
                  </a:extLst>
                </a:gridCol>
                <a:gridCol w="1591354">
                  <a:extLst>
                    <a:ext uri="{9D8B030D-6E8A-4147-A177-3AD203B41FA5}">
                      <a16:colId xmlns:a16="http://schemas.microsoft.com/office/drawing/2014/main" val="1392307493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Poppins"/>
                        </a:rPr>
                        <a:t>Rank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Poppins"/>
                        </a:rPr>
                        <a:t>Word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Poppins"/>
                        </a:rPr>
                        <a:t>Frequency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kern="0">
                          <a:effectLst/>
                        </a:rPr>
                        <a:t>Key Analysis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2839805"/>
                  </a:ext>
                </a:extLst>
              </a:tr>
              <a:tr h="57270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gap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635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Brand Engagement &amp; Awareness​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4687774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old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420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Negative to neutral sentiment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8372700"/>
                  </a:ext>
                </a:extLst>
              </a:tr>
              <a:tr h="3181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clothe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400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Neutral sentiment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7349934"/>
                  </a:ext>
                </a:extLst>
              </a:tr>
              <a:tr h="3181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quality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354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Positive sentiment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8595306"/>
                  </a:ext>
                </a:extLst>
              </a:tr>
              <a:tr h="57270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price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340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Neutral to negative sentiment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097991"/>
                  </a:ext>
                </a:extLst>
              </a:tr>
              <a:tr h="3181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store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326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Neutral sentiment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2932947"/>
                  </a:ext>
                </a:extLst>
              </a:tr>
              <a:tr h="57270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navy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298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Brand Engagement &amp; Awareness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2517303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brand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246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Strong identity or reputation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612726"/>
                  </a:ext>
                </a:extLst>
              </a:tr>
              <a:tr h="3181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people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192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Neutral sentiment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6487971"/>
                  </a:ext>
                </a:extLst>
              </a:tr>
              <a:tr h="3181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Poppins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fashion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122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Trendy or stylish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08130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C744A4-6F18-95B2-0A26-019176175470}"/>
              </a:ext>
            </a:extLst>
          </p:cNvPr>
          <p:cNvSpPr txBox="1"/>
          <p:nvPr/>
        </p:nvSpPr>
        <p:spPr>
          <a:xfrm>
            <a:off x="7078897" y="1113101"/>
            <a:ext cx="4878421" cy="510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10</a:t>
            </a:r>
            <a:r>
              <a:rPr lang="en-US" sz="1400" b="1" dirty="0">
                <a:solidFill>
                  <a:srgbClr val="374151"/>
                </a:solidFill>
                <a:latin typeface="Poppins"/>
                <a:cs typeface="Poppins"/>
              </a:rPr>
              <a:t> most frequent used words </a:t>
            </a:r>
            <a:endParaRPr lang="en-US" dirty="0"/>
          </a:p>
        </p:txBody>
      </p:sp>
      <p:pic>
        <p:nvPicPr>
          <p:cNvPr id="8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6F1471A9-DE1F-7442-3CCD-620749C1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159" y="128144"/>
            <a:ext cx="550691" cy="55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xtract 6">
            <a:extLst>
              <a:ext uri="{FF2B5EF4-FFF2-40B4-BE49-F238E27FC236}">
                <a16:creationId xmlns:a16="http://schemas.microsoft.com/office/drawing/2014/main" id="{B601682D-F66C-A4DE-18B6-86AD3EE20028}"/>
              </a:ext>
            </a:extLst>
          </p:cNvPr>
          <p:cNvSpPr/>
          <p:nvPr/>
        </p:nvSpPr>
        <p:spPr>
          <a:xfrm rot="5400000">
            <a:off x="4192936" y="3728449"/>
            <a:ext cx="5096639" cy="538689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642B8-37DD-A02B-85CC-85898C5F3C24}"/>
              </a:ext>
            </a:extLst>
          </p:cNvPr>
          <p:cNvSpPr txBox="1"/>
          <p:nvPr/>
        </p:nvSpPr>
        <p:spPr>
          <a:xfrm>
            <a:off x="4724400" y="30341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B8721-83C5-B28E-8C20-0420C8EBD497}"/>
              </a:ext>
            </a:extLst>
          </p:cNvPr>
          <p:cNvSpPr txBox="1"/>
          <p:nvPr/>
        </p:nvSpPr>
        <p:spPr>
          <a:xfrm>
            <a:off x="2341521" y="637471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6,463</a:t>
            </a:r>
          </a:p>
        </p:txBody>
      </p:sp>
    </p:spTree>
    <p:extLst>
      <p:ext uri="{BB962C8B-B14F-4D97-AF65-F5344CB8AC3E}">
        <p14:creationId xmlns:p14="http://schemas.microsoft.com/office/powerpoint/2010/main" val="49917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63B56D0-9EBB-C880-D343-1B0D6CF1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5" y="2032693"/>
            <a:ext cx="4286258" cy="3242944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354A835-A35D-DB1A-659B-AA1CA659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42" y="2171854"/>
            <a:ext cx="3576554" cy="298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E1EF070-1946-25A2-A845-4593DD49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392" y="2173650"/>
            <a:ext cx="3688703" cy="301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683D3-3E83-D6B5-0C64-A4CF8F830E42}"/>
              </a:ext>
            </a:extLst>
          </p:cNvPr>
          <p:cNvSpPr txBox="1"/>
          <p:nvPr/>
        </p:nvSpPr>
        <p:spPr>
          <a:xfrm>
            <a:off x="30104" y="1206030"/>
            <a:ext cx="85663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CA" sz="2400" b="1">
                <a:solidFill>
                  <a:srgbClr val="374151"/>
                </a:solidFill>
                <a:latin typeface="Poppins"/>
                <a:cs typeface="Arial"/>
              </a:rPr>
              <a:t> 3 types used in this study:</a:t>
            </a:r>
            <a:r>
              <a:rPr lang="en-US" sz="2400">
                <a:solidFill>
                  <a:srgbClr val="374151"/>
                </a:solidFill>
                <a:latin typeface="Poppins"/>
                <a:cs typeface="Arial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AE0EF-C1F7-4FB3-A180-9EB17520779A}"/>
              </a:ext>
            </a:extLst>
          </p:cNvPr>
          <p:cNvSpPr txBox="1"/>
          <p:nvPr/>
        </p:nvSpPr>
        <p:spPr>
          <a:xfrm>
            <a:off x="-6680" y="5389049"/>
            <a:ext cx="4022607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Subjectivity float range: </a:t>
            </a:r>
            <a:r>
              <a:rPr lang="en-CA" sz="1600" b="1">
                <a:solidFill>
                  <a:srgbClr val="00B0F0"/>
                </a:solidFill>
                <a:latin typeface="Poppins"/>
                <a:cs typeface="Arial"/>
              </a:rPr>
              <a:t>[0, 1]​</a:t>
            </a:r>
            <a:endParaRPr lang="en-US" sz="1600" b="1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lvl="1"/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  <a:p>
            <a:pPr lvl="1"/>
            <a:r>
              <a:rPr lang="en-CA" sz="1600">
                <a:solidFill>
                  <a:srgbClr val="374151"/>
                </a:solidFill>
                <a:ea typeface="+mn-lt"/>
                <a:cs typeface="+mn-lt"/>
              </a:rPr>
              <a:t>The Polarity float range: </a:t>
            </a:r>
            <a:r>
              <a:rPr lang="en-CA" b="1">
                <a:solidFill>
                  <a:srgbClr val="00B0F0"/>
                </a:solidFill>
                <a:ea typeface="+mn-lt"/>
                <a:cs typeface="+mn-lt"/>
              </a:rPr>
              <a:t>[-1, 1]</a:t>
            </a:r>
            <a:r>
              <a:rPr lang="en-US" b="1">
                <a:solidFill>
                  <a:srgbClr val="00B0F0"/>
                </a:solidFill>
                <a:ea typeface="+mn-lt"/>
                <a:cs typeface="+mn-lt"/>
              </a:rPr>
              <a:t> </a:t>
            </a:r>
          </a:p>
          <a:p>
            <a:pPr lvl="1"/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794EA-65D2-FD1C-0404-1E4363FBAC42}"/>
              </a:ext>
            </a:extLst>
          </p:cNvPr>
          <p:cNvSpPr txBox="1"/>
          <p:nvPr/>
        </p:nvSpPr>
        <p:spPr>
          <a:xfrm>
            <a:off x="4980725" y="5280282"/>
            <a:ext cx="2743200" cy="1165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242 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Positive</a:t>
            </a:r>
            <a:br>
              <a:rPr lang="en-US" sz="1400">
                <a:solidFill>
                  <a:srgbClr val="374151"/>
                </a:solidFill>
                <a:latin typeface="Poppins"/>
                <a:cs typeface="Arial"/>
              </a:rPr>
            </a:b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168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 Neutral</a:t>
            </a:r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106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 Negative</a:t>
            </a:r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812C1-C4CB-3866-4E24-4F25C706A2A7}"/>
              </a:ext>
            </a:extLst>
          </p:cNvPr>
          <p:cNvSpPr txBox="1"/>
          <p:nvPr/>
        </p:nvSpPr>
        <p:spPr>
          <a:xfrm>
            <a:off x="8270992" y="5429956"/>
            <a:ext cx="362749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359</a:t>
            </a:r>
            <a:r>
              <a:rPr lang="en-US" sz="1600">
                <a:solidFill>
                  <a:srgbClr val="00B0F0"/>
                </a:solidFill>
                <a:latin typeface="Poppins"/>
                <a:cs typeface="Arial"/>
              </a:rPr>
              <a:t> 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comments expressing opinions  </a:t>
            </a:r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​</a:t>
            </a:r>
            <a:endParaRPr lang="en-US" sz="1400">
              <a:latin typeface="Poppins"/>
              <a:cs typeface="Calibri"/>
            </a:endParaRPr>
          </a:p>
          <a:p>
            <a:endParaRPr lang="en-US" sz="1600" b="1">
              <a:solidFill>
                <a:srgbClr val="374151"/>
              </a:solidFill>
              <a:latin typeface="Poppins"/>
              <a:cs typeface="Arial"/>
            </a:endParaRPr>
          </a:p>
          <a:p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157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 comments expressing facts ​</a:t>
            </a:r>
            <a:endParaRPr lang="en-US">
              <a:latin typeface="Poppins"/>
              <a:cs typeface="Poppins"/>
            </a:endParaRPr>
          </a:p>
          <a:p>
            <a:endParaRPr lang="en-US">
              <a:latin typeface="Poppins"/>
              <a:cs typeface="Poppi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E798D-4D3B-E16F-9D89-E26CAA2761B8}"/>
              </a:ext>
            </a:extLst>
          </p:cNvPr>
          <p:cNvSpPr txBox="1"/>
          <p:nvPr/>
        </p:nvSpPr>
        <p:spPr>
          <a:xfrm>
            <a:off x="0" y="124860"/>
            <a:ext cx="85266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SENTIMENT ANALYSIS - </a:t>
            </a:r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/>
                <a:ea typeface="+mn-lt"/>
                <a:cs typeface="+mn-lt"/>
              </a:rPr>
              <a:t>YouTube</a:t>
            </a:r>
            <a:endParaRPr lang="en-US" sz="4000">
              <a:solidFill>
                <a:schemeClr val="tx2">
                  <a:lumMod val="75000"/>
                </a:schemeClr>
              </a:solidFill>
              <a:latin typeface="Poppins"/>
              <a:ea typeface="+mn-lt"/>
              <a:cs typeface="+mn-lt"/>
            </a:endParaRPr>
          </a:p>
        </p:txBody>
      </p:sp>
      <p:pic>
        <p:nvPicPr>
          <p:cNvPr id="4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18E87B65-1771-525B-ACCC-80CB3EE5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159" y="128144"/>
            <a:ext cx="550691" cy="55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630E97-0983-BB99-1AA3-A1E65CF0FAE4}"/>
              </a:ext>
            </a:extLst>
          </p:cNvPr>
          <p:cNvSpPr txBox="1"/>
          <p:nvPr/>
        </p:nvSpPr>
        <p:spPr>
          <a:xfrm>
            <a:off x="5291191" y="1583932"/>
            <a:ext cx="902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00B0F0"/>
                </a:solidFill>
                <a:latin typeface="Poppins"/>
                <a:cs typeface="Calibri"/>
              </a:rPr>
              <a:t>43%</a:t>
            </a:r>
          </a:p>
        </p:txBody>
      </p:sp>
      <p:pic>
        <p:nvPicPr>
          <p:cNvPr id="6" name="Graphic 8" descr="Smiling face with solid fill with solid fill">
            <a:extLst>
              <a:ext uri="{FF2B5EF4-FFF2-40B4-BE49-F238E27FC236}">
                <a16:creationId xmlns:a16="http://schemas.microsoft.com/office/drawing/2014/main" id="{458C60D6-F8F0-08C8-2D39-3C43565F2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3507" y="1452285"/>
            <a:ext cx="691794" cy="68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E043CB-3BAE-2254-7A98-8F3A803D0CA5}"/>
              </a:ext>
            </a:extLst>
          </p:cNvPr>
          <p:cNvSpPr txBox="1"/>
          <p:nvPr/>
        </p:nvSpPr>
        <p:spPr>
          <a:xfrm>
            <a:off x="8596045" y="1660988"/>
            <a:ext cx="28630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B0F0"/>
                </a:solidFill>
                <a:latin typeface="Poppins"/>
                <a:cs typeface="Calibri"/>
              </a:rPr>
              <a:t>70% opinions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4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47A17C-1596-214C-AD10-0A29F3DDA6FB}"/>
              </a:ext>
            </a:extLst>
          </p:cNvPr>
          <p:cNvSpPr txBox="1"/>
          <p:nvPr/>
        </p:nvSpPr>
        <p:spPr>
          <a:xfrm>
            <a:off x="0" y="124860"/>
            <a:ext cx="6909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GAP YouTube - 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90E00-A670-D303-CCB6-28AA755160E1}"/>
              </a:ext>
            </a:extLst>
          </p:cNvPr>
          <p:cNvSpPr/>
          <p:nvPr/>
        </p:nvSpPr>
        <p:spPr>
          <a:xfrm>
            <a:off x="291727" y="2505140"/>
            <a:ext cx="1803633" cy="83631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i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Target Audience Behavior</a:t>
            </a:r>
            <a:endParaRPr lang="en-US" sz="14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4E35A-4BB9-8758-CF88-A08256AB917A}"/>
              </a:ext>
            </a:extLst>
          </p:cNvPr>
          <p:cNvSpPr txBox="1"/>
          <p:nvPr/>
        </p:nvSpPr>
        <p:spPr>
          <a:xfrm>
            <a:off x="1407943" y="4977819"/>
            <a:ext cx="99856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b="1">
                <a:solidFill>
                  <a:srgbClr val="00B0F0"/>
                </a:solidFill>
                <a:latin typeface="Poppins"/>
                <a:cs typeface="Poppins"/>
              </a:rPr>
              <a:t>Public</a:t>
            </a:r>
            <a:r>
              <a:rPr lang="en-CA" sz="2000" b="1" i="0">
                <a:solidFill>
                  <a:srgbClr val="00B0F0"/>
                </a:solidFill>
                <a:effectLst/>
                <a:latin typeface="Poppins"/>
                <a:cs typeface="Poppins"/>
              </a:rPr>
              <a:t> sentiments are positive </a:t>
            </a:r>
            <a:r>
              <a:rPr lang="en-US" sz="2000" b="1" i="0">
                <a:solidFill>
                  <a:srgbClr val="00B0F0"/>
                </a:solidFill>
                <a:effectLst/>
                <a:latin typeface="Poppins"/>
                <a:cs typeface="Poppins"/>
              </a:rPr>
              <a:t>e</a:t>
            </a:r>
            <a:r>
              <a:rPr lang="en-US" sz="2000" b="1">
                <a:solidFill>
                  <a:srgbClr val="00B0F0"/>
                </a:solidFill>
                <a:latin typeface="Poppins"/>
                <a:cs typeface="Poppins"/>
              </a:rPr>
              <a:t>ven if the engagement metrics are 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0DF2D-A624-E1C0-2800-2CE2FF5EC8AC}"/>
              </a:ext>
            </a:extLst>
          </p:cNvPr>
          <p:cNvSpPr txBox="1"/>
          <p:nvPr/>
        </p:nvSpPr>
        <p:spPr>
          <a:xfrm>
            <a:off x="2188688" y="2443775"/>
            <a:ext cx="9188042" cy="8971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Despite of the fact that video was about the </a:t>
            </a:r>
            <a:r>
              <a:rPr lang="en-US" sz="1200" b="1" dirty="0">
                <a:solidFill>
                  <a:srgbClr val="00B0F0"/>
                </a:solidFill>
                <a:latin typeface="Poppins"/>
                <a:cs typeface="Poppins"/>
              </a:rPr>
              <a:t>rise and fall of the GAP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 company, sentiments of the people towards the video was mostly positive.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Attract potential customers who are likely to be interested in their brands, GAP could use targeted advertising.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22BB1DEF-1DAF-770B-FB8D-63600F36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119" y="106930"/>
            <a:ext cx="659233" cy="659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61D0E58-E9C8-574E-E66C-92A4695AA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4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47A82895-CF7E-F041-77E1-5CAA5049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0" y="2852003"/>
            <a:ext cx="1457837" cy="14578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AC975-E072-A6CE-2A69-EC38D345A5EB}"/>
              </a:ext>
            </a:extLst>
          </p:cNvPr>
          <p:cNvSpPr txBox="1"/>
          <p:nvPr/>
        </p:nvSpPr>
        <p:spPr>
          <a:xfrm>
            <a:off x="3455606" y="2267228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651F1-F893-59A7-A736-7901FCEAEAC6}"/>
              </a:ext>
            </a:extLst>
          </p:cNvPr>
          <p:cNvSpPr txBox="1"/>
          <p:nvPr/>
        </p:nvSpPr>
        <p:spPr>
          <a:xfrm>
            <a:off x="3489621" y="4621500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719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EA3B3A7-9518-F383-B059-A706A6AD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10" y="2165325"/>
            <a:ext cx="918272" cy="5783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ap Kids Logo PNG Transparent &amp; SVG Vector - Freebie Supply">
            <a:extLst>
              <a:ext uri="{FF2B5EF4-FFF2-40B4-BE49-F238E27FC236}">
                <a16:creationId xmlns:a16="http://schemas.microsoft.com/office/drawing/2014/main" id="{E93C9F5A-9DDA-691E-9928-C634F00F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49" y="4552365"/>
            <a:ext cx="853325" cy="67831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51D42-FCCF-892B-3CA3-46716EBD96B8}"/>
              </a:ext>
            </a:extLst>
          </p:cNvPr>
          <p:cNvSpPr txBox="1"/>
          <p:nvPr/>
        </p:nvSpPr>
        <p:spPr>
          <a:xfrm>
            <a:off x="5363700" y="463494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8,550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8248A-867F-7048-4918-398F64CCCD69}"/>
              </a:ext>
            </a:extLst>
          </p:cNvPr>
          <p:cNvSpPr txBox="1"/>
          <p:nvPr/>
        </p:nvSpPr>
        <p:spPr>
          <a:xfrm>
            <a:off x="5333904" y="2280675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2,483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A6216-826C-57BD-8144-380BB2A62831}"/>
              </a:ext>
            </a:extLst>
          </p:cNvPr>
          <p:cNvSpPr txBox="1"/>
          <p:nvPr/>
        </p:nvSpPr>
        <p:spPr>
          <a:xfrm>
            <a:off x="7469072" y="4604405"/>
            <a:ext cx="1175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4,961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2B414-3743-A37D-359A-252793D7BBB3}"/>
              </a:ext>
            </a:extLst>
          </p:cNvPr>
          <p:cNvSpPr txBox="1"/>
          <p:nvPr/>
        </p:nvSpPr>
        <p:spPr>
          <a:xfrm>
            <a:off x="7492327" y="2266386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1,025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367D7-A63D-FBFA-B297-64E43AA4C5CB}"/>
              </a:ext>
            </a:extLst>
          </p:cNvPr>
          <p:cNvSpPr txBox="1"/>
          <p:nvPr/>
        </p:nvSpPr>
        <p:spPr>
          <a:xfrm>
            <a:off x="5113199" y="1150590"/>
            <a:ext cx="1703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aw </a:t>
            </a:r>
          </a:p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97505-F6D4-22A0-7069-AA6B160FA39F}"/>
              </a:ext>
            </a:extLst>
          </p:cNvPr>
          <p:cNvSpPr txBox="1"/>
          <p:nvPr/>
        </p:nvSpPr>
        <p:spPr>
          <a:xfrm>
            <a:off x="3127119" y="1202746"/>
            <a:ext cx="1440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Posts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5261D-BFEB-AC67-CFDF-BBB13BEE810F}"/>
              </a:ext>
            </a:extLst>
          </p:cNvPr>
          <p:cNvSpPr txBox="1"/>
          <p:nvPr/>
        </p:nvSpPr>
        <p:spPr>
          <a:xfrm>
            <a:off x="6948116" y="1175602"/>
            <a:ext cx="217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leaned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omments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70125-154B-4AD8-FEAB-5C4BEABAB576}"/>
              </a:ext>
            </a:extLst>
          </p:cNvPr>
          <p:cNvCxnSpPr/>
          <p:nvPr/>
        </p:nvCxnSpPr>
        <p:spPr>
          <a:xfrm>
            <a:off x="4947550" y="1202746"/>
            <a:ext cx="0" cy="44988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DB6369-172D-9502-5A4D-85AABCB46173}"/>
              </a:ext>
            </a:extLst>
          </p:cNvPr>
          <p:cNvCxnSpPr/>
          <p:nvPr/>
        </p:nvCxnSpPr>
        <p:spPr>
          <a:xfrm>
            <a:off x="7021455" y="1202746"/>
            <a:ext cx="0" cy="44988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52CFAC-4957-D501-8BC2-3598D30D2785}"/>
              </a:ext>
            </a:extLst>
          </p:cNvPr>
          <p:cNvCxnSpPr/>
          <p:nvPr/>
        </p:nvCxnSpPr>
        <p:spPr>
          <a:xfrm>
            <a:off x="2769127" y="1157420"/>
            <a:ext cx="0" cy="44988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4C473A-61CA-4037-0257-3F540D454142}"/>
              </a:ext>
            </a:extLst>
          </p:cNvPr>
          <p:cNvCxnSpPr>
            <a:cxnSpLocks/>
          </p:cNvCxnSpPr>
          <p:nvPr/>
        </p:nvCxnSpPr>
        <p:spPr>
          <a:xfrm flipH="1">
            <a:off x="2752429" y="3670772"/>
            <a:ext cx="9268584" cy="108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8C1DDB-D78C-082F-B9E6-35C528F51DF6}"/>
              </a:ext>
            </a:extLst>
          </p:cNvPr>
          <p:cNvSpPr txBox="1"/>
          <p:nvPr/>
        </p:nvSpPr>
        <p:spPr>
          <a:xfrm>
            <a:off x="0" y="124860"/>
            <a:ext cx="7274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DATA ANALYSIS – 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OVERVIEW</a:t>
            </a:r>
            <a:endParaRPr lang="en-US" sz="4000" b="1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C72E5-BB60-B25B-471D-7032590E86A1}"/>
              </a:ext>
            </a:extLst>
          </p:cNvPr>
          <p:cNvSpPr txBox="1"/>
          <p:nvPr/>
        </p:nvSpPr>
        <p:spPr>
          <a:xfrm>
            <a:off x="68494" y="6464156"/>
            <a:ext cx="68528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Poppins"/>
                <a:cs typeface="Calibri"/>
              </a:rPr>
              <a:t>Source: GAP Social Media – Retrieved on April 05,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BA1DA-8E4C-8142-682A-E144E93EEB2F}"/>
              </a:ext>
            </a:extLst>
          </p:cNvPr>
          <p:cNvSpPr txBox="1"/>
          <p:nvPr/>
        </p:nvSpPr>
        <p:spPr>
          <a:xfrm>
            <a:off x="178692" y="4358603"/>
            <a:ext cx="12682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8AD8"/>
                </a:solidFill>
                <a:latin typeface="Poppins" pitchFamily="2" charset="77"/>
                <a:cs typeface="Poppins" pitchFamily="2" charset="77"/>
              </a:rPr>
              <a:t>+ </a:t>
            </a:r>
            <a:r>
              <a:rPr lang="en-US" b="1" dirty="0">
                <a:solidFill>
                  <a:srgbClr val="FF8AD8"/>
                </a:solidFill>
                <a:latin typeface="Poppins" pitchFamily="2" charset="77"/>
                <a:cs typeface="Poppins" pitchFamily="2" charset="77"/>
              </a:rPr>
              <a:t>3MM</a:t>
            </a:r>
          </a:p>
          <a:p>
            <a:pPr algn="ctr"/>
            <a:r>
              <a:rPr lang="en-US" b="1" dirty="0">
                <a:solidFill>
                  <a:srgbClr val="FF8AD8"/>
                </a:solidFill>
                <a:latin typeface="Poppins" pitchFamily="2" charset="77"/>
                <a:cs typeface="Poppins" pitchFamily="2" charset="77"/>
              </a:rPr>
              <a:t>followers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E0289A-ACEC-502F-6A0D-1023564F5506}"/>
              </a:ext>
            </a:extLst>
          </p:cNvPr>
          <p:cNvCxnSpPr/>
          <p:nvPr/>
        </p:nvCxnSpPr>
        <p:spPr>
          <a:xfrm>
            <a:off x="9047071" y="1175602"/>
            <a:ext cx="0" cy="44988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796B9-289A-D14B-8603-D185D20F9D96}"/>
              </a:ext>
            </a:extLst>
          </p:cNvPr>
          <p:cNvSpPr txBox="1"/>
          <p:nvPr/>
        </p:nvSpPr>
        <p:spPr>
          <a:xfrm>
            <a:off x="8735520" y="1183591"/>
            <a:ext cx="217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Distinct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Words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771AAF-9B7C-CCA8-1373-6D592CE0504B}"/>
              </a:ext>
            </a:extLst>
          </p:cNvPr>
          <p:cNvCxnSpPr/>
          <p:nvPr/>
        </p:nvCxnSpPr>
        <p:spPr>
          <a:xfrm>
            <a:off x="10612634" y="1202746"/>
            <a:ext cx="0" cy="44988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33B4EF-D86E-A3BE-BE4F-C3790401DBAC}"/>
              </a:ext>
            </a:extLst>
          </p:cNvPr>
          <p:cNvSpPr txBox="1"/>
          <p:nvPr/>
        </p:nvSpPr>
        <p:spPr>
          <a:xfrm>
            <a:off x="10224703" y="1157420"/>
            <a:ext cx="217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Total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Words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0E6D3-5F80-71BE-F6FA-612342F96F06}"/>
              </a:ext>
            </a:extLst>
          </p:cNvPr>
          <p:cNvSpPr txBox="1"/>
          <p:nvPr/>
        </p:nvSpPr>
        <p:spPr>
          <a:xfrm>
            <a:off x="9283139" y="4607468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4,291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BD88D-3CD6-109D-73E4-C308D84D4AE2}"/>
              </a:ext>
            </a:extLst>
          </p:cNvPr>
          <p:cNvSpPr txBox="1"/>
          <p:nvPr/>
        </p:nvSpPr>
        <p:spPr>
          <a:xfrm>
            <a:off x="9316785" y="2269449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2,370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00A15F-5866-6878-2F55-35E3A55D4F4B}"/>
              </a:ext>
            </a:extLst>
          </p:cNvPr>
          <p:cNvSpPr txBox="1"/>
          <p:nvPr/>
        </p:nvSpPr>
        <p:spPr>
          <a:xfrm>
            <a:off x="10681866" y="460852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24,639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8A4755-26CF-A4D4-061D-C001719FD095}"/>
              </a:ext>
            </a:extLst>
          </p:cNvPr>
          <p:cNvSpPr txBox="1"/>
          <p:nvPr/>
        </p:nvSpPr>
        <p:spPr>
          <a:xfrm>
            <a:off x="10792866" y="2266386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6,627</a:t>
            </a:r>
          </a:p>
        </p:txBody>
      </p:sp>
    </p:spTree>
    <p:extLst>
      <p:ext uri="{BB962C8B-B14F-4D97-AF65-F5344CB8AC3E}">
        <p14:creationId xmlns:p14="http://schemas.microsoft.com/office/powerpoint/2010/main" val="285805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89E28703-01A0-65BB-D838-9C59C8DD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0" y="1632030"/>
            <a:ext cx="5744698" cy="493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2AA498F7-0614-C371-0AEB-00759816F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8" y="971565"/>
            <a:ext cx="918272" cy="5783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ap Kids Logo PNG Transparent &amp; SVG Vector - Freebie Supply">
            <a:extLst>
              <a:ext uri="{FF2B5EF4-FFF2-40B4-BE49-F238E27FC236}">
                <a16:creationId xmlns:a16="http://schemas.microsoft.com/office/drawing/2014/main" id="{D02F9118-920F-C323-AF19-DBCDDFDE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32" y="945328"/>
            <a:ext cx="853325" cy="67831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49FCF-DE8B-E457-B212-BA5C73A7E167}"/>
              </a:ext>
            </a:extLst>
          </p:cNvPr>
          <p:cNvSpPr txBox="1"/>
          <p:nvPr/>
        </p:nvSpPr>
        <p:spPr>
          <a:xfrm>
            <a:off x="0" y="124860"/>
            <a:ext cx="83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 FREQUENCY - Instagram</a:t>
            </a:r>
          </a:p>
        </p:txBody>
      </p:sp>
      <p:pic>
        <p:nvPicPr>
          <p:cNvPr id="6146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8DE6B039-CEA9-5B35-0F38-8A522421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86" y="187613"/>
            <a:ext cx="525508" cy="525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tract 6">
            <a:extLst>
              <a:ext uri="{FF2B5EF4-FFF2-40B4-BE49-F238E27FC236}">
                <a16:creationId xmlns:a16="http://schemas.microsoft.com/office/drawing/2014/main" id="{C144CB75-E1D5-976C-F327-3C8801BF8EBE}"/>
              </a:ext>
            </a:extLst>
          </p:cNvPr>
          <p:cNvSpPr/>
          <p:nvPr/>
        </p:nvSpPr>
        <p:spPr>
          <a:xfrm rot="5400000">
            <a:off x="3869997" y="4028212"/>
            <a:ext cx="4617180" cy="410869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597F4F9C-C39D-361E-B346-C8E9672FCC57}"/>
              </a:ext>
            </a:extLst>
          </p:cNvPr>
          <p:cNvSpPr/>
          <p:nvPr/>
        </p:nvSpPr>
        <p:spPr>
          <a:xfrm>
            <a:off x="2726646" y="993218"/>
            <a:ext cx="681318" cy="537883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5452D9A-4A10-CAFA-F8B3-6B9B7627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88461"/>
              </p:ext>
            </p:extLst>
          </p:nvPr>
        </p:nvGraphicFramePr>
        <p:xfrm>
          <a:off x="6475456" y="1636553"/>
          <a:ext cx="5438637" cy="49337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9777">
                  <a:extLst>
                    <a:ext uri="{9D8B030D-6E8A-4147-A177-3AD203B41FA5}">
                      <a16:colId xmlns:a16="http://schemas.microsoft.com/office/drawing/2014/main" val="1580914353"/>
                    </a:ext>
                  </a:extLst>
                </a:gridCol>
                <a:gridCol w="1246613">
                  <a:extLst>
                    <a:ext uri="{9D8B030D-6E8A-4147-A177-3AD203B41FA5}">
                      <a16:colId xmlns:a16="http://schemas.microsoft.com/office/drawing/2014/main" val="3935619224"/>
                    </a:ext>
                  </a:extLst>
                </a:gridCol>
                <a:gridCol w="1372700">
                  <a:extLst>
                    <a:ext uri="{9D8B030D-6E8A-4147-A177-3AD203B41FA5}">
                      <a16:colId xmlns:a16="http://schemas.microsoft.com/office/drawing/2014/main" val="4269400658"/>
                    </a:ext>
                  </a:extLst>
                </a:gridCol>
                <a:gridCol w="2029547">
                  <a:extLst>
                    <a:ext uri="{9D8B030D-6E8A-4147-A177-3AD203B41FA5}">
                      <a16:colId xmlns:a16="http://schemas.microsoft.com/office/drawing/2014/main" val="3868546008"/>
                    </a:ext>
                  </a:extLst>
                </a:gridCol>
              </a:tblGrid>
              <a:tr h="554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Key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004227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love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/>
                          <a:cs typeface="Poppins"/>
                        </a:rPr>
                        <a:t>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Poppins"/>
                          <a:cs typeface="Poppins"/>
                        </a:rPr>
                        <a:t>Positive 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6224875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Poppins"/>
                          <a:cs typeface="Poppins"/>
                        </a:rPr>
                        <a:t>Brand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Poppins"/>
                        </a:rPr>
                        <a:t>Engagement</a:t>
                      </a:r>
                      <a:r>
                        <a:rPr lang="en-US" sz="1200">
                          <a:latin typeface="Poppins"/>
                          <a:cs typeface="Poppins"/>
                        </a:rPr>
                        <a:t> &amp; Awareness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286892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566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Poppins"/>
                          <a:cs typeface="Poppins"/>
                        </a:rPr>
                        <a:t>Positive 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0407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Poppins"/>
                          <a:cs typeface="Poppins"/>
                        </a:rPr>
                        <a:t>Purchase Intent &amp;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286530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Poppins"/>
                          <a:ea typeface="+mn-ea"/>
                          <a:cs typeface="Poppins"/>
                        </a:rPr>
                        <a:t>Focus on Demographics</a:t>
                      </a:r>
                      <a:endParaRPr lang="en-US" sz="1000">
                        <a:latin typeface="Poppins"/>
                        <a:cs typeface="Poppi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14691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please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/>
                          <a:cs typeface="Poppins"/>
                        </a:rPr>
                        <a:t>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Poppins"/>
                          <a:cs typeface="Poppins"/>
                        </a:rPr>
                        <a:t>Purchase Intent &amp;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350640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Poppins"/>
                          <a:cs typeface="Poppins"/>
                        </a:rPr>
                        <a:t>Purchase Intent &amp;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256780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kid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/>
                          <a:cs typeface="Poppins"/>
                        </a:rPr>
                        <a:t>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Poppins"/>
                          <a:cs typeface="Poppins"/>
                        </a:rPr>
                        <a:t>Product Focus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017993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/>
                          <a:cs typeface="Poppins"/>
                        </a:rPr>
                        <a:t>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Poppins"/>
                          <a:cs typeface="Poppins"/>
                        </a:rPr>
                        <a:t>Purchase Intent &amp; Customer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581362"/>
                  </a:ext>
                </a:extLst>
              </a:tr>
              <a:tr h="39295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10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Poppins"/>
                          <a:cs typeface="Poppins"/>
                        </a:rPr>
                        <a:t>thank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oppins"/>
                          <a:cs typeface="Poppins"/>
                        </a:rPr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/>
                          <a:cs typeface="Poppins"/>
                        </a:rPr>
                        <a:t>Gratitude, appreciation,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2241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46CC75D-AE78-5FD9-A097-AECA6CE6C995}"/>
              </a:ext>
            </a:extLst>
          </p:cNvPr>
          <p:cNvSpPr txBox="1"/>
          <p:nvPr/>
        </p:nvSpPr>
        <p:spPr>
          <a:xfrm>
            <a:off x="6755563" y="1029286"/>
            <a:ext cx="4878421" cy="510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10</a:t>
            </a:r>
            <a:r>
              <a:rPr lang="en-US" sz="1400" b="1" dirty="0">
                <a:solidFill>
                  <a:srgbClr val="374151"/>
                </a:solidFill>
                <a:latin typeface="Poppins"/>
                <a:cs typeface="Poppins"/>
              </a:rPr>
              <a:t> most frequent used words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2095F-5791-FD87-13F8-FD71659BCF8F}"/>
              </a:ext>
            </a:extLst>
          </p:cNvPr>
          <p:cNvSpPr txBox="1"/>
          <p:nvPr/>
        </p:nvSpPr>
        <p:spPr>
          <a:xfrm>
            <a:off x="2179438" y="654062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7,331</a:t>
            </a:r>
          </a:p>
        </p:txBody>
      </p:sp>
    </p:spTree>
    <p:extLst>
      <p:ext uri="{BB962C8B-B14F-4D97-AF65-F5344CB8AC3E}">
        <p14:creationId xmlns:p14="http://schemas.microsoft.com/office/powerpoint/2010/main" val="250501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CFE6EE2-51B3-B803-EF64-FBE104389878}"/>
              </a:ext>
            </a:extLst>
          </p:cNvPr>
          <p:cNvGrpSpPr/>
          <p:nvPr/>
        </p:nvGrpSpPr>
        <p:grpSpPr>
          <a:xfrm>
            <a:off x="7108711" y="981823"/>
            <a:ext cx="4294427" cy="3828515"/>
            <a:chOff x="6172692" y="981823"/>
            <a:chExt cx="4294427" cy="3828515"/>
          </a:xfrm>
        </p:grpSpPr>
        <p:pic>
          <p:nvPicPr>
            <p:cNvPr id="5122" name="Picture 2" descr="Gap Kids Logo PNG Transparent &amp; SVG Vector - Freebie Supply">
              <a:extLst>
                <a:ext uri="{FF2B5EF4-FFF2-40B4-BE49-F238E27FC236}">
                  <a16:creationId xmlns:a16="http://schemas.microsoft.com/office/drawing/2014/main" id="{A7AFEAC6-3F41-E764-B08C-CF4D4C6B1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692" y="981823"/>
              <a:ext cx="444071" cy="444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A8DAED34-CF9A-0102-A45E-D27E295D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692" y="1358782"/>
              <a:ext cx="4294427" cy="34515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0A2038-AE50-9901-F332-26E6F0D4953C}"/>
              </a:ext>
            </a:extLst>
          </p:cNvPr>
          <p:cNvSpPr txBox="1"/>
          <p:nvPr/>
        </p:nvSpPr>
        <p:spPr>
          <a:xfrm>
            <a:off x="0" y="124860"/>
            <a:ext cx="83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WORD FREQUENCY - Instagram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EAC34-859B-5DC2-BF0C-C827FF77B348}"/>
              </a:ext>
            </a:extLst>
          </p:cNvPr>
          <p:cNvCxnSpPr>
            <a:cxnSpLocks/>
          </p:cNvCxnSpPr>
          <p:nvPr/>
        </p:nvCxnSpPr>
        <p:spPr>
          <a:xfrm>
            <a:off x="6024283" y="1100380"/>
            <a:ext cx="0" cy="51749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3A15E1F7-907B-29AD-AD4E-4B9141C9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86" y="187613"/>
            <a:ext cx="525508" cy="525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126F05F-FC48-ACD3-4C51-6D4DC053B246}"/>
              </a:ext>
            </a:extLst>
          </p:cNvPr>
          <p:cNvGrpSpPr/>
          <p:nvPr/>
        </p:nvGrpSpPr>
        <p:grpSpPr>
          <a:xfrm>
            <a:off x="194514" y="919700"/>
            <a:ext cx="4294418" cy="3812909"/>
            <a:chOff x="92703" y="997429"/>
            <a:chExt cx="4294418" cy="3812909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2D574241-20DA-8EC8-0AAE-7F63B4696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3" y="997429"/>
              <a:ext cx="573741" cy="361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213A08DD-0AE9-B303-0A0E-F654D7B1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03" y="1358789"/>
              <a:ext cx="4294418" cy="3451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2" name="Graphic 11" descr="Smiling with hearts face with solid fill with solid fill">
            <a:extLst>
              <a:ext uri="{FF2B5EF4-FFF2-40B4-BE49-F238E27FC236}">
                <a16:creationId xmlns:a16="http://schemas.microsoft.com/office/drawing/2014/main" id="{F5CFFE61-B94F-38FF-3D65-9078C0C9E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3017" y="2221674"/>
            <a:ext cx="914400" cy="914400"/>
          </a:xfrm>
          <a:prstGeom prst="rect">
            <a:avLst/>
          </a:prstGeom>
        </p:spPr>
      </p:pic>
      <p:pic>
        <p:nvPicPr>
          <p:cNvPr id="19" name="Graphic 18" descr="Comment Heart with solid fill">
            <a:extLst>
              <a:ext uri="{FF2B5EF4-FFF2-40B4-BE49-F238E27FC236}">
                <a16:creationId xmlns:a16="http://schemas.microsoft.com/office/drawing/2014/main" id="{323948C5-A00F-F36D-1E2B-DC67A7965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2803" y="1070730"/>
            <a:ext cx="1160930" cy="1160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A21E2B-2E5F-C26D-FB5C-2538712177BD}"/>
              </a:ext>
            </a:extLst>
          </p:cNvPr>
          <p:cNvSpPr txBox="1"/>
          <p:nvPr/>
        </p:nvSpPr>
        <p:spPr>
          <a:xfrm>
            <a:off x="4930226" y="3456021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4FDCC3"/>
                </a:solidFill>
                <a:latin typeface="Poppins" pitchFamily="2" charset="77"/>
                <a:cs typeface="Poppins" pitchFamily="2" charset="77"/>
              </a:rPr>
              <a:t>gap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5A5F7-BC3E-C60E-65A4-1830D245B948}"/>
              </a:ext>
            </a:extLst>
          </p:cNvPr>
          <p:cNvSpPr txBox="1"/>
          <p:nvPr/>
        </p:nvSpPr>
        <p:spPr>
          <a:xfrm>
            <a:off x="3514211" y="4956273"/>
            <a:ext cx="3252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7CCA"/>
                </a:solidFill>
                <a:latin typeface="Poppins" pitchFamily="2" charset="77"/>
                <a:cs typeface="Poppins" pitchFamily="2" charset="77"/>
              </a:rPr>
              <a:t>customer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17EDA-75FB-AB4A-DBFB-1E0DDA6EE484}"/>
              </a:ext>
            </a:extLst>
          </p:cNvPr>
          <p:cNvSpPr txBox="1"/>
          <p:nvPr/>
        </p:nvSpPr>
        <p:spPr>
          <a:xfrm>
            <a:off x="8534356" y="4810338"/>
            <a:ext cx="1175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4,961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58A88-6ED1-F465-375C-EADB1C0971FB}"/>
              </a:ext>
            </a:extLst>
          </p:cNvPr>
          <p:cNvSpPr txBox="1"/>
          <p:nvPr/>
        </p:nvSpPr>
        <p:spPr>
          <a:xfrm>
            <a:off x="1444917" y="477883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2,370</a:t>
            </a:r>
          </a:p>
        </p:txBody>
      </p:sp>
    </p:spTree>
    <p:extLst>
      <p:ext uri="{BB962C8B-B14F-4D97-AF65-F5344CB8AC3E}">
        <p14:creationId xmlns:p14="http://schemas.microsoft.com/office/powerpoint/2010/main" val="47719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C35E268-FA4C-1D8A-69A7-A3552E2E9BEA}"/>
              </a:ext>
            </a:extLst>
          </p:cNvPr>
          <p:cNvSpPr/>
          <p:nvPr/>
        </p:nvSpPr>
        <p:spPr>
          <a:xfrm>
            <a:off x="9443661" y="1592493"/>
            <a:ext cx="1875032" cy="470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CA9D9-F62C-16B4-A627-33F1FBEF52A5}"/>
              </a:ext>
            </a:extLst>
          </p:cNvPr>
          <p:cNvSpPr/>
          <p:nvPr/>
        </p:nvSpPr>
        <p:spPr>
          <a:xfrm>
            <a:off x="10650876" y="4606247"/>
            <a:ext cx="1275707" cy="1318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3CE1FAAE-241E-DE1A-8A27-C9C84A41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" y="2233053"/>
            <a:ext cx="4621130" cy="326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F1440-1E40-F175-B533-C98C619859E9}"/>
              </a:ext>
            </a:extLst>
          </p:cNvPr>
          <p:cNvSpPr txBox="1"/>
          <p:nvPr/>
        </p:nvSpPr>
        <p:spPr>
          <a:xfrm>
            <a:off x="0" y="124860"/>
            <a:ext cx="899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SENTIMENT ANALYSIS - Instagram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452665F-0C3E-7F8E-43B4-0619E438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39" y="4376488"/>
            <a:ext cx="3117718" cy="2274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B59A6A0-2DA9-1970-C07D-9A5313247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730" y="1636713"/>
            <a:ext cx="3181509" cy="2402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DDD3CCDD-A47A-4997-D924-94BA55D7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86" y="187613"/>
            <a:ext cx="525508" cy="525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90DEB-7485-2B56-7C8C-C5538B2FD076}"/>
              </a:ext>
            </a:extLst>
          </p:cNvPr>
          <p:cNvSpPr txBox="1"/>
          <p:nvPr/>
        </p:nvSpPr>
        <p:spPr>
          <a:xfrm>
            <a:off x="8391598" y="4711505"/>
            <a:ext cx="2066818" cy="1165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2,912 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Positive</a:t>
            </a:r>
            <a:br>
              <a:rPr lang="en-US" sz="1400">
                <a:solidFill>
                  <a:srgbClr val="374151"/>
                </a:solidFill>
                <a:latin typeface="Poppins"/>
                <a:cs typeface="Arial"/>
              </a:rPr>
            </a:b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2,624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 Neutral</a:t>
            </a:r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   450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 Negative</a:t>
            </a:r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F3A3E-08F5-75E2-8EC3-FB5285266F51}"/>
              </a:ext>
            </a:extLst>
          </p:cNvPr>
          <p:cNvSpPr txBox="1"/>
          <p:nvPr/>
        </p:nvSpPr>
        <p:spPr>
          <a:xfrm>
            <a:off x="9100430" y="2281539"/>
            <a:ext cx="301960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3,470</a:t>
            </a:r>
            <a:r>
              <a:rPr lang="en-US" sz="1600">
                <a:solidFill>
                  <a:srgbClr val="00B0F0"/>
                </a:solidFill>
                <a:latin typeface="Poppins"/>
                <a:cs typeface="Arial"/>
              </a:rPr>
              <a:t> 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expressing opinions  </a:t>
            </a:r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​</a:t>
            </a:r>
            <a:endParaRPr lang="en-US" sz="1400">
              <a:latin typeface="Poppins"/>
              <a:cs typeface="Calibri"/>
            </a:endParaRPr>
          </a:p>
          <a:p>
            <a:endParaRPr lang="en-US" sz="1600" b="1">
              <a:solidFill>
                <a:srgbClr val="374151"/>
              </a:solidFill>
              <a:latin typeface="Poppins"/>
              <a:cs typeface="Arial"/>
            </a:endParaRPr>
          </a:p>
          <a:p>
            <a:r>
              <a:rPr lang="en-US" sz="1600" b="1">
                <a:solidFill>
                  <a:srgbClr val="00B0F0"/>
                </a:solidFill>
                <a:latin typeface="Poppins"/>
                <a:cs typeface="Arial"/>
              </a:rPr>
              <a:t>2,516   </a:t>
            </a:r>
            <a:r>
              <a:rPr lang="en-US" sz="1400">
                <a:solidFill>
                  <a:srgbClr val="374151"/>
                </a:solidFill>
                <a:latin typeface="Poppins"/>
                <a:cs typeface="Arial"/>
              </a:rPr>
              <a:t>expressing facts ​</a:t>
            </a:r>
            <a:endParaRPr lang="en-US">
              <a:latin typeface="Poppins"/>
              <a:cs typeface="Poppins"/>
            </a:endParaRPr>
          </a:p>
          <a:p>
            <a:endParaRPr lang="en-US">
              <a:latin typeface="Poppins"/>
              <a:cs typeface="Poppi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0D6C7-A2ED-8051-8F69-F5865E1DCA28}"/>
              </a:ext>
            </a:extLst>
          </p:cNvPr>
          <p:cNvSpPr txBox="1"/>
          <p:nvPr/>
        </p:nvSpPr>
        <p:spPr>
          <a:xfrm>
            <a:off x="208950" y="5620747"/>
            <a:ext cx="4022607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CA" sz="1400">
                <a:solidFill>
                  <a:srgbClr val="374151"/>
                </a:solidFill>
                <a:latin typeface="Poppins"/>
                <a:cs typeface="Arial"/>
              </a:rPr>
              <a:t>Subjectivity float range: </a:t>
            </a:r>
            <a:r>
              <a:rPr lang="en-CA" sz="1600" b="1">
                <a:solidFill>
                  <a:srgbClr val="00B0F0"/>
                </a:solidFill>
                <a:latin typeface="Poppins"/>
                <a:cs typeface="Arial"/>
              </a:rPr>
              <a:t>[0, 1]​</a:t>
            </a:r>
            <a:endParaRPr lang="en-US" sz="1600" b="1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lvl="1"/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  <a:p>
            <a:pPr lvl="1"/>
            <a:r>
              <a:rPr lang="en-CA" sz="1600">
                <a:solidFill>
                  <a:srgbClr val="374151"/>
                </a:solidFill>
                <a:ea typeface="+mn-lt"/>
                <a:cs typeface="+mn-lt"/>
              </a:rPr>
              <a:t>The Polarity float range: </a:t>
            </a:r>
            <a:r>
              <a:rPr lang="en-CA" b="1">
                <a:solidFill>
                  <a:srgbClr val="00B0F0"/>
                </a:solidFill>
                <a:ea typeface="+mn-lt"/>
                <a:cs typeface="+mn-lt"/>
              </a:rPr>
              <a:t>[-1, 1]</a:t>
            </a:r>
            <a:r>
              <a:rPr lang="en-US" b="1">
                <a:solidFill>
                  <a:srgbClr val="00B0F0"/>
                </a:solidFill>
                <a:ea typeface="+mn-lt"/>
                <a:cs typeface="+mn-lt"/>
              </a:rPr>
              <a:t> </a:t>
            </a:r>
          </a:p>
          <a:p>
            <a:pPr lvl="1"/>
            <a:endParaRPr lang="en-CA" sz="1400">
              <a:solidFill>
                <a:srgbClr val="374151"/>
              </a:solidFill>
              <a:latin typeface="Poppins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D2BB2-7F15-0D45-3EE2-492BF856F313}"/>
              </a:ext>
            </a:extLst>
          </p:cNvPr>
          <p:cNvSpPr txBox="1"/>
          <p:nvPr/>
        </p:nvSpPr>
        <p:spPr>
          <a:xfrm>
            <a:off x="-4143" y="1017670"/>
            <a:ext cx="85663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CA" sz="2000" b="1">
                <a:solidFill>
                  <a:srgbClr val="374151"/>
                </a:solidFill>
                <a:latin typeface="Poppins"/>
                <a:cs typeface="Arial"/>
              </a:rPr>
              <a:t> 3 types used in this study:</a:t>
            </a:r>
            <a:r>
              <a:rPr lang="en-US" sz="2000">
                <a:solidFill>
                  <a:srgbClr val="374151"/>
                </a:solidFill>
                <a:latin typeface="Poppins"/>
                <a:cs typeface="Arial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DE472-E8DD-93AD-6A62-5B0DC62E6EBD}"/>
              </a:ext>
            </a:extLst>
          </p:cNvPr>
          <p:cNvSpPr txBox="1"/>
          <p:nvPr/>
        </p:nvSpPr>
        <p:spPr>
          <a:xfrm>
            <a:off x="10882045" y="4708988"/>
            <a:ext cx="902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00B0F0"/>
                </a:solidFill>
                <a:latin typeface="Poppins"/>
                <a:cs typeface="Calibri"/>
              </a:rPr>
              <a:t>49%</a:t>
            </a:r>
          </a:p>
        </p:txBody>
      </p:sp>
      <p:pic>
        <p:nvPicPr>
          <p:cNvPr id="11" name="Graphic 8" descr="Smiling face with solid fill with solid fill">
            <a:extLst>
              <a:ext uri="{FF2B5EF4-FFF2-40B4-BE49-F238E27FC236}">
                <a16:creationId xmlns:a16="http://schemas.microsoft.com/office/drawing/2014/main" id="{4306C4A3-9C04-EFA4-2937-56F2A1745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7115" y="5189306"/>
            <a:ext cx="691794" cy="683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6DAB97-CFDD-1CCB-D9BE-988E66E99070}"/>
              </a:ext>
            </a:extLst>
          </p:cNvPr>
          <p:cNvSpPr txBox="1"/>
          <p:nvPr/>
        </p:nvSpPr>
        <p:spPr>
          <a:xfrm>
            <a:off x="9486472" y="1643864"/>
            <a:ext cx="1878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F0"/>
                </a:solidFill>
                <a:latin typeface="Poppins"/>
                <a:cs typeface="Calibri"/>
              </a:rPr>
              <a:t>58% Opinions </a:t>
            </a:r>
            <a:endParaRPr lang="en-US">
              <a:solidFill>
                <a:srgbClr val="00B0F0"/>
              </a:solidFill>
              <a:cs typeface="Calibri" panose="020F0502020204030204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8026934-A57E-AD95-CB7D-F5E023B0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1" y="1485035"/>
            <a:ext cx="918272" cy="5783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ap Kids Logo PNG Transparent &amp; SVG Vector - Freebie Supply">
            <a:extLst>
              <a:ext uri="{FF2B5EF4-FFF2-40B4-BE49-F238E27FC236}">
                <a16:creationId xmlns:a16="http://schemas.microsoft.com/office/drawing/2014/main" id="{676960B5-0796-32C6-83D8-7166EB04F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41" y="1428664"/>
            <a:ext cx="853325" cy="67831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14">
            <a:extLst>
              <a:ext uri="{FF2B5EF4-FFF2-40B4-BE49-F238E27FC236}">
                <a16:creationId xmlns:a16="http://schemas.microsoft.com/office/drawing/2014/main" id="{345BCD76-04E8-118C-6027-82BB8B675AF8}"/>
              </a:ext>
            </a:extLst>
          </p:cNvPr>
          <p:cNvSpPr/>
          <p:nvPr/>
        </p:nvSpPr>
        <p:spPr>
          <a:xfrm>
            <a:off x="2093710" y="1475313"/>
            <a:ext cx="681318" cy="537883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86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89E91-56F9-0AC5-9F04-5775A4C76D08}"/>
              </a:ext>
            </a:extLst>
          </p:cNvPr>
          <p:cNvSpPr txBox="1"/>
          <p:nvPr/>
        </p:nvSpPr>
        <p:spPr>
          <a:xfrm>
            <a:off x="0" y="124860"/>
            <a:ext cx="11311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TOPIC MODELING AND SENTIMENT LABELING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4C4F6EDE-F250-1992-60CC-1D19E7D2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4" y="1903037"/>
            <a:ext cx="6454191" cy="4094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102B7B24-7536-C04C-B738-D8DFFF35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86" y="187613"/>
            <a:ext cx="525508" cy="525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8C814-9738-BE08-C1A2-13F29C03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33" y="2950625"/>
            <a:ext cx="5300373" cy="1999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0F38D-2C0D-FF6E-0A51-D03BF26F0988}"/>
              </a:ext>
            </a:extLst>
          </p:cNvPr>
          <p:cNvSpPr txBox="1"/>
          <p:nvPr/>
        </p:nvSpPr>
        <p:spPr>
          <a:xfrm>
            <a:off x="6642847" y="2321859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7 Topics, based on the words: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29D98-0254-A41B-700D-0D8F80431E0A}"/>
              </a:ext>
            </a:extLst>
          </p:cNvPr>
          <p:cNvSpPr txBox="1"/>
          <p:nvPr/>
        </p:nvSpPr>
        <p:spPr>
          <a:xfrm>
            <a:off x="0" y="6534803"/>
            <a:ext cx="8625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radimrehurek.com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gensim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auto_examples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/tutorials/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run_lda.html#sphx-glr-auto-examples-tutorials-run-lda-py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839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B6357-B417-91A3-E301-07C61076FF92}"/>
              </a:ext>
            </a:extLst>
          </p:cNvPr>
          <p:cNvSpPr txBox="1"/>
          <p:nvPr/>
        </p:nvSpPr>
        <p:spPr>
          <a:xfrm>
            <a:off x="0" y="124860"/>
            <a:ext cx="759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GAP Instagram -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1AA8C-4D34-A217-E06B-700DE8B7860D}"/>
              </a:ext>
            </a:extLst>
          </p:cNvPr>
          <p:cNvSpPr/>
          <p:nvPr/>
        </p:nvSpPr>
        <p:spPr>
          <a:xfrm>
            <a:off x="327169" y="1483715"/>
            <a:ext cx="1803633" cy="70788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Content Strategy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EDA8B-14A3-58C7-420D-4728F0DAF483}"/>
              </a:ext>
            </a:extLst>
          </p:cNvPr>
          <p:cNvSpPr/>
          <p:nvPr/>
        </p:nvSpPr>
        <p:spPr>
          <a:xfrm>
            <a:off x="327169" y="3045628"/>
            <a:ext cx="1803633" cy="70788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i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Target Audience Behavior</a:t>
            </a:r>
            <a:endParaRPr lang="en-US" sz="14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B4B2-C38F-EDF5-0B64-3C26A47A1B9B}"/>
              </a:ext>
            </a:extLst>
          </p:cNvPr>
          <p:cNvSpPr/>
          <p:nvPr/>
        </p:nvSpPr>
        <p:spPr>
          <a:xfrm>
            <a:off x="327168" y="4490730"/>
            <a:ext cx="1803633" cy="70788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i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Content Appeal and Shareability</a:t>
            </a:r>
            <a:endParaRPr lang="en-US" sz="14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2F902-1E53-D138-1AB6-221D25E05D7E}"/>
              </a:ext>
            </a:extLst>
          </p:cNvPr>
          <p:cNvSpPr txBox="1"/>
          <p:nvPr/>
        </p:nvSpPr>
        <p:spPr>
          <a:xfrm>
            <a:off x="1452245" y="5952470"/>
            <a:ext cx="9985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>
                <a:solidFill>
                  <a:srgbClr val="00B0F0"/>
                </a:solidFill>
                <a:effectLst/>
                <a:latin typeface="Poppins" pitchFamily="2" charset="77"/>
                <a:cs typeface="Poppins" pitchFamily="2" charset="77"/>
              </a:rPr>
              <a:t>GAP Kids outperforms GAP Adults in engagement despite fewer followers</a:t>
            </a:r>
            <a:endParaRPr lang="en-US" sz="2000" b="1">
              <a:solidFill>
                <a:srgbClr val="00B0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3511E-0714-83B1-D39E-376B9FDB7895}"/>
              </a:ext>
            </a:extLst>
          </p:cNvPr>
          <p:cNvSpPr txBox="1"/>
          <p:nvPr/>
        </p:nvSpPr>
        <p:spPr>
          <a:xfrm>
            <a:off x="2223784" y="1483715"/>
            <a:ext cx="964104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GAP Kids has a more active content strategy, with </a:t>
            </a:r>
            <a:r>
              <a:rPr lang="en-CA" sz="1400" b="1" i="0" dirty="0">
                <a:solidFill>
                  <a:srgbClr val="00B0F0"/>
                </a:solidFill>
                <a:effectLst/>
                <a:latin typeface="Poppins" pitchFamily="2" charset="77"/>
                <a:cs typeface="Poppins" pitchFamily="2" charset="77"/>
              </a:rPr>
              <a:t>719 </a:t>
            </a:r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posts compared to GAP Adults' </a:t>
            </a:r>
            <a:r>
              <a:rPr lang="en-CA" sz="1400" b="1" i="0" dirty="0">
                <a:solidFill>
                  <a:srgbClr val="00B0F0"/>
                </a:solidFill>
                <a:effectLst/>
                <a:latin typeface="Poppins" pitchFamily="2" charset="77"/>
                <a:cs typeface="Poppins" pitchFamily="2" charset="77"/>
              </a:rPr>
              <a:t>224</a:t>
            </a:r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 posts. The higher posting frequency can lead to increased visibility and interaction, contributing to higher engagement.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D3D0B-26A2-395B-9C97-FB7635622869}"/>
              </a:ext>
            </a:extLst>
          </p:cNvPr>
          <p:cNvSpPr txBox="1"/>
          <p:nvPr/>
        </p:nvSpPr>
        <p:spPr>
          <a:xfrm>
            <a:off x="2207006" y="3035634"/>
            <a:ext cx="91880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Parents, who are the primary audience for </a:t>
            </a:r>
            <a:r>
              <a:rPr lang="en-US" sz="1200" b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GAP Kids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, are likely to be more active on social media, seeking inspiration, sharing experiences, or connecting with other parents. This could lead to a more engaged audience for GAP Kids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compared to </a:t>
            </a:r>
            <a:r>
              <a:rPr lang="en-US" sz="1200" b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GAP Adults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, even with fewer followers.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ED4D0-D80F-8FB8-3199-536D49754A0F}"/>
              </a:ext>
            </a:extLst>
          </p:cNvPr>
          <p:cNvSpPr txBox="1"/>
          <p:nvPr/>
        </p:nvSpPr>
        <p:spPr>
          <a:xfrm>
            <a:off x="2207006" y="4533049"/>
            <a:ext cx="9641047" cy="623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GAP Kids' content may have a </a:t>
            </a:r>
            <a:r>
              <a:rPr lang="en-US" sz="1200" b="1">
                <a:solidFill>
                  <a:srgbClr val="00B0F0"/>
                </a:solidFill>
                <a:latin typeface="Poppins"/>
                <a:cs typeface="Poppins"/>
              </a:rPr>
              <a:t>broader appeal</a:t>
            </a:r>
            <a:r>
              <a:rPr lang="en-US" sz="1200">
                <a:solidFill>
                  <a:srgbClr val="00B0F0"/>
                </a:solidFill>
                <a:latin typeface="Poppins"/>
                <a:cs typeface="Poppins"/>
              </a:rPr>
              <a:t>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due to its focus on </a:t>
            </a:r>
            <a:r>
              <a:rPr lang="en-US" sz="1200" b="1">
                <a:solidFill>
                  <a:srgbClr val="00B0F0"/>
                </a:solidFill>
                <a:latin typeface="Poppins"/>
                <a:cs typeface="Poppins"/>
              </a:rPr>
              <a:t>children,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 often featuring </a:t>
            </a:r>
            <a:r>
              <a:rPr lang="en-US" sz="1200" b="1">
                <a:solidFill>
                  <a:srgbClr val="00B0F0"/>
                </a:solidFill>
                <a:latin typeface="Poppins"/>
                <a:cs typeface="Poppins"/>
              </a:rPr>
              <a:t>cute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 or </a:t>
            </a:r>
            <a:r>
              <a:rPr lang="en-US" sz="1200" b="1">
                <a:solidFill>
                  <a:srgbClr val="00B0F0"/>
                </a:solidFill>
                <a:latin typeface="Poppins"/>
                <a:cs typeface="Poppins"/>
              </a:rPr>
              <a:t>funny moments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 that resonate emotionally with users. This can lead to increased sharing, comments, and overall </a:t>
            </a:r>
            <a:r>
              <a:rPr lang="en-US" sz="1200" b="1">
                <a:solidFill>
                  <a:srgbClr val="00B0F0"/>
                </a:solidFill>
                <a:latin typeface="Poppins"/>
                <a:cs typeface="Poppins"/>
              </a:rPr>
              <a:t>engagement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cs typeface="Poppins"/>
              </a:rPr>
              <a:t>.</a:t>
            </a:r>
          </a:p>
        </p:txBody>
      </p:sp>
      <p:pic>
        <p:nvPicPr>
          <p:cNvPr id="5" name="Picture 2" descr="Circle, instagram, photos, round icon, social media, social network icon -  Free download">
            <a:extLst>
              <a:ext uri="{FF2B5EF4-FFF2-40B4-BE49-F238E27FC236}">
                <a16:creationId xmlns:a16="http://schemas.microsoft.com/office/drawing/2014/main" id="{DBF7313E-6C52-0FD4-47E4-47A22C8C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86" y="187613"/>
            <a:ext cx="525508" cy="525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9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77188-2295-0693-ACFC-699ED6F97E0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Poppins"/>
                <a:ea typeface="+mj-ea"/>
                <a:cs typeface="Poppins"/>
              </a:rPr>
              <a:t>SEMRUSH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694A-8CDF-AEDC-0A52-09F4C2EC8A60}"/>
              </a:ext>
            </a:extLst>
          </p:cNvPr>
          <p:cNvSpPr txBox="1"/>
          <p:nvPr/>
        </p:nvSpPr>
        <p:spPr>
          <a:xfrm>
            <a:off x="4283212" y="1726941"/>
            <a:ext cx="7495351" cy="31854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 sz="2000" b="1">
                <a:latin typeface="Poppins"/>
                <a:cs typeface="Poppins"/>
              </a:rPr>
              <a:t>Canadian Market</a:t>
            </a:r>
          </a:p>
          <a:p>
            <a:pPr marL="742950" lvl="1" indent="-285750">
              <a:lnSpc>
                <a:spcPct val="250000"/>
              </a:lnSpc>
              <a:buFont typeface="Courier New" panose="020B0604020202020204" pitchFamily="34" charset="0"/>
              <a:buChar char="o"/>
            </a:pPr>
            <a:r>
              <a:rPr lang="en-CA">
                <a:effectLst/>
                <a:latin typeface="Poppins"/>
                <a:cs typeface="Poppins"/>
              </a:rPr>
              <a:t>Domain Keyword Rankings and Keyword Gap</a:t>
            </a:r>
            <a:endParaRPr lang="en-CA">
              <a:cs typeface="Calibri" panose="020F0502020204030204"/>
            </a:endParaRPr>
          </a:p>
          <a:p>
            <a:pPr marL="742950" lvl="1" indent="-285750">
              <a:lnSpc>
                <a:spcPct val="250000"/>
              </a:lnSpc>
              <a:buFont typeface="Courier New" panose="020B0604020202020204" pitchFamily="34" charset="0"/>
              <a:buChar char="o"/>
            </a:pPr>
            <a:r>
              <a:rPr lang="en-CA" b="0" i="0" u="none" strike="noStrike">
                <a:effectLst/>
                <a:latin typeface="Poppins"/>
                <a:cs typeface="Poppins"/>
              </a:rPr>
              <a:t>Missing Keywords, Weak Keywords, and Search Intent</a:t>
            </a:r>
            <a:endParaRPr lang="en-CA" b="0" i="0" u="none" strike="noStrike">
              <a:latin typeface="Poppins"/>
              <a:cs typeface="Poppins"/>
            </a:endParaRPr>
          </a:p>
          <a:p>
            <a:pPr marL="742950" lvl="1" indent="-285750">
              <a:lnSpc>
                <a:spcPct val="250000"/>
              </a:lnSpc>
              <a:buFont typeface="Courier New" panose="020B0604020202020204" pitchFamily="34" charset="0"/>
              <a:buChar char="o"/>
            </a:pPr>
            <a:r>
              <a:rPr lang="en-CA" b="0" i="0" u="none" strike="noStrike">
                <a:effectLst/>
                <a:latin typeface="Poppins"/>
                <a:cs typeface="Poppins"/>
              </a:rPr>
              <a:t>Competition Based on Keywords and Traffic</a:t>
            </a:r>
            <a:endParaRPr lang="en-CA">
              <a:effectLst/>
              <a:latin typeface="Poppins"/>
              <a:cs typeface="Poppins"/>
            </a:endParaRPr>
          </a:p>
          <a:p>
            <a:endParaRPr lang="en-US" sz="1600">
              <a:effectLst/>
              <a:cs typeface="Calibri" panose="020F0502020204030204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82BA151-55A2-DE40-0528-3EFFB04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264" y="1093542"/>
            <a:ext cx="2561632" cy="573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1FA4A-FEB2-9667-7A3B-176F17423589}"/>
              </a:ext>
            </a:extLst>
          </p:cNvPr>
          <p:cNvSpPr txBox="1"/>
          <p:nvPr/>
        </p:nvSpPr>
        <p:spPr>
          <a:xfrm>
            <a:off x="114300" y="107434"/>
            <a:ext cx="1231900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4000" b="1">
                <a:solidFill>
                  <a:srgbClr val="374151"/>
                </a:solidFill>
                <a:latin typeface="Poppins"/>
                <a:ea typeface="+mn-lt"/>
                <a:cs typeface="Poppins"/>
              </a:rPr>
              <a:t>DOMAIN KEYWORD RANKINGS &amp; GAP</a:t>
            </a:r>
            <a:endParaRPr lang="en-US" sz="4000" b="1">
              <a:latin typeface="Poppins"/>
              <a:cs typeface="Poppin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501EE8-6AD7-4734-7006-6427CB622202}"/>
              </a:ext>
            </a:extLst>
          </p:cNvPr>
          <p:cNvGrpSpPr/>
          <p:nvPr/>
        </p:nvGrpSpPr>
        <p:grpSpPr>
          <a:xfrm>
            <a:off x="4914900" y="1471612"/>
            <a:ext cx="7073900" cy="4140069"/>
            <a:chOff x="4055125" y="1246319"/>
            <a:chExt cx="8033688" cy="4759810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4512E867-CCA2-D810-C642-9466A09AB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031"/>
            <a:stretch/>
          </p:blipFill>
          <p:spPr>
            <a:xfrm>
              <a:off x="4055125" y="1246319"/>
              <a:ext cx="6446188" cy="47598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14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4B7DEBE1-1ADB-A7E7-8223-B13CE517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1313" y="1246320"/>
              <a:ext cx="1587500" cy="47598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671911-39B6-16F5-524E-E21FDD51FED9}"/>
              </a:ext>
            </a:extLst>
          </p:cNvPr>
          <p:cNvSpPr txBox="1"/>
          <p:nvPr/>
        </p:nvSpPr>
        <p:spPr>
          <a:xfrm>
            <a:off x="276889" y="1267821"/>
            <a:ext cx="4629151" cy="4985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400" b="1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Top-ranking keywords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CA" sz="1400" b="0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Cashmere polo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CA" sz="1400" b="0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Old navy plaid jacket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CA" sz="1400" b="0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Banana republic near me</a:t>
            </a:r>
            <a:br>
              <a:rPr lang="en-CA" sz="1400">
                <a:solidFill>
                  <a:srgbClr val="374151"/>
                </a:solidFill>
                <a:latin typeface="Poppins"/>
                <a:cs typeface="Poppins"/>
              </a:rPr>
            </a:br>
            <a:endParaRPr lang="en-CA" sz="1400" b="0" i="0" u="none" strike="noStrike">
              <a:solidFill>
                <a:srgbClr val="374151"/>
              </a:solidFill>
              <a:effectLst/>
              <a:latin typeface="Poppins"/>
              <a:cs typeface="Poppin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400" b="1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Organic keywords comparison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CA" sz="1400" b="0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Gap Canada, H&amp;M, Aritzia, Zara</a:t>
            </a:r>
            <a:br>
              <a:rPr lang="en-CA" sz="1400">
                <a:solidFill>
                  <a:srgbClr val="374151"/>
                </a:solidFill>
                <a:latin typeface="Poppins"/>
                <a:cs typeface="Poppins"/>
              </a:rPr>
            </a:br>
            <a:endParaRPr lang="en-CA" sz="1400" b="0" i="0" u="none" strike="noStrike">
              <a:solidFill>
                <a:srgbClr val="374151"/>
              </a:solidFill>
              <a:effectLst/>
              <a:latin typeface="Poppins"/>
              <a:cs typeface="Poppin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400" b="1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Importance of top SERP rankings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CA" sz="1400" b="0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Increased visibility and traffic</a:t>
            </a:r>
            <a:br>
              <a:rPr lang="en-CA" sz="1400">
                <a:solidFill>
                  <a:srgbClr val="374151"/>
                </a:solidFill>
                <a:latin typeface="Poppins"/>
                <a:cs typeface="Poppins"/>
              </a:rPr>
            </a:br>
            <a:endParaRPr lang="en-CA" sz="1400" b="0" i="0" u="none" strike="noStrike">
              <a:solidFill>
                <a:srgbClr val="374151"/>
              </a:solidFill>
              <a:effectLst/>
              <a:latin typeface="Poppins"/>
              <a:cs typeface="Poppin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400" b="1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Refining Gap's SEO strategy</a:t>
            </a:r>
            <a:r>
              <a:rPr lang="en-CA" sz="1400" b="1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br>
              <a:rPr lang="en-CA" sz="1400" b="1">
                <a:latin typeface="Poppins"/>
                <a:cs typeface="Poppins"/>
              </a:rPr>
            </a:br>
            <a:endParaRPr lang="en-CA" sz="1400" b="1">
              <a:solidFill>
                <a:srgbClr val="374151"/>
              </a:solidFill>
              <a:latin typeface="Poppins"/>
              <a:cs typeface="Poppin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400" b="1" i="0" u="none" strike="noStrike">
                <a:solidFill>
                  <a:srgbClr val="374151"/>
                </a:solidFill>
                <a:effectLst/>
                <a:latin typeface="Poppins"/>
                <a:cs typeface="Poppins"/>
              </a:rPr>
              <a:t>Learn from competitors' success.</a:t>
            </a:r>
            <a:r>
              <a:rPr lang="en-CA" sz="1400" b="1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endParaRPr lang="en-CA" sz="1400" b="1" i="0" u="none" strike="noStrike">
              <a:solidFill>
                <a:srgbClr val="374151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0" i="0" u="none" strike="noStrike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3FD7C5-6284-9FC6-C0B1-95EA9AE4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758" y="417160"/>
            <a:ext cx="1243116" cy="256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7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58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0C2E4-997C-AC00-EF66-73D10A394F4A}"/>
              </a:ext>
            </a:extLst>
          </p:cNvPr>
          <p:cNvSpPr txBox="1"/>
          <p:nvPr/>
        </p:nvSpPr>
        <p:spPr>
          <a:xfrm>
            <a:off x="94179" y="170094"/>
            <a:ext cx="1019974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3200" b="1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Poppins"/>
                <a:cs typeface="Poppins"/>
              </a:rPr>
              <a:t>MISSING,WEAK KEYWORDS &amp; SEARCH INTENT</a:t>
            </a:r>
            <a:endParaRPr lang="en-CA" sz="3200" b="1" i="0" u="none" strike="noStrike" dirty="0">
              <a:solidFill>
                <a:schemeClr val="tx2">
                  <a:lumMod val="75000"/>
                </a:schemeClr>
              </a:solidFill>
              <a:latin typeface="Poppins"/>
              <a:cs typeface="Poppins"/>
            </a:endParaRPr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20BAF8F7-D3D2-7BD7-75D9-DEFF70D6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5" y="1099553"/>
            <a:ext cx="7226073" cy="2698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F00D4-F814-765A-9970-B4AFE770E241}"/>
              </a:ext>
            </a:extLst>
          </p:cNvPr>
          <p:cNvSpPr txBox="1"/>
          <p:nvPr/>
        </p:nvSpPr>
        <p:spPr>
          <a:xfrm>
            <a:off x="198596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75E52-EBB4-C5E9-9261-09C7B9C3D742}"/>
              </a:ext>
            </a:extLst>
          </p:cNvPr>
          <p:cNvSpPr txBox="1"/>
          <p:nvPr/>
        </p:nvSpPr>
        <p:spPr>
          <a:xfrm>
            <a:off x="514350" y="3114675"/>
            <a:ext cx="16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FC3C0-064D-AC66-631B-A3C56E028D9A}"/>
              </a:ext>
            </a:extLst>
          </p:cNvPr>
          <p:cNvSpPr txBox="1"/>
          <p:nvPr/>
        </p:nvSpPr>
        <p:spPr>
          <a:xfrm>
            <a:off x="7529514" y="1127543"/>
            <a:ext cx="459799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itchFamily="2" charset="2"/>
              <a:buChar char="•"/>
            </a:pPr>
            <a:r>
              <a:rPr lang="en-US" sz="1400" b="1">
                <a:latin typeface="Poppins"/>
                <a:cs typeface="Poppins"/>
              </a:rPr>
              <a:t>Identifying missing and weak keywords</a:t>
            </a:r>
            <a:endParaRPr lang="en-US" b="1"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>
              <a:latin typeface="Poppins"/>
              <a:cs typeface="Poppins"/>
            </a:endParaRP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200">
                <a:latin typeface="Poppins"/>
                <a:cs typeface="Poppins"/>
              </a:rPr>
              <a:t>Enhancing search visibility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200">
                <a:latin typeface="Poppins"/>
                <a:cs typeface="Poppins"/>
              </a:rPr>
              <a:t>Examples: t, shoes, lingerie, bikini, mini.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>
              <a:cs typeface="Calibri"/>
            </a:endParaRP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D1F151-9128-009F-2500-89324B26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89" y="4088954"/>
            <a:ext cx="8006446" cy="247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866C5-C114-C773-C2FB-F4C02372197F}"/>
              </a:ext>
            </a:extLst>
          </p:cNvPr>
          <p:cNvSpPr txBox="1"/>
          <p:nvPr/>
        </p:nvSpPr>
        <p:spPr>
          <a:xfrm>
            <a:off x="91381" y="4473077"/>
            <a:ext cx="3971238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itchFamily="2" charset="2"/>
              <a:buChar char="•"/>
            </a:pPr>
            <a:r>
              <a:rPr lang="en-US" sz="1200" b="1">
                <a:latin typeface="Poppins"/>
                <a:cs typeface="Poppins"/>
              </a:rPr>
              <a:t>Comprehending search intent types</a:t>
            </a:r>
            <a:endParaRPr lang="en-US" sz="1200"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200">
              <a:latin typeface="Poppins"/>
              <a:cs typeface="Poppins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50">
                <a:latin typeface="Poppins"/>
                <a:cs typeface="Poppins"/>
              </a:rPr>
              <a:t>Informational, navigational, commercial and transactional</a:t>
            </a:r>
            <a:br>
              <a:rPr lang="en-US" sz="1200">
                <a:latin typeface="Poppins"/>
              </a:rPr>
            </a:br>
            <a:endParaRPr lang="en-US" sz="1200">
              <a:latin typeface="Poppins"/>
              <a:cs typeface="Poppins"/>
            </a:endParaRPr>
          </a:p>
          <a:p>
            <a:pPr marL="285750" indent="-285750">
              <a:buFont typeface="Arial" pitchFamily="2" charset="2"/>
              <a:buChar char="•"/>
            </a:pPr>
            <a:r>
              <a:rPr lang="en-US" sz="1100" b="1">
                <a:latin typeface="Poppins"/>
                <a:cs typeface="Poppins"/>
              </a:rPr>
              <a:t>Examining Old Navy's keyword distribution by inten</a:t>
            </a:r>
            <a:r>
              <a:rPr lang="en-US" sz="1200">
                <a:latin typeface="Poppins"/>
                <a:cs typeface="Poppins"/>
              </a:rPr>
              <a:t>t</a:t>
            </a:r>
            <a:br>
              <a:rPr lang="en-US" sz="1200">
                <a:latin typeface="Poppins"/>
                <a:cs typeface="Poppins"/>
              </a:rPr>
            </a:br>
            <a:endParaRPr lang="en-US" sz="1200">
              <a:latin typeface="Poppins"/>
              <a:cs typeface="Poppins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100">
                <a:latin typeface="Poppins"/>
                <a:cs typeface="Poppins"/>
              </a:rPr>
              <a:t>Insights for content optimization strategy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B5AF99-C8FD-A9B9-FB53-5A5083686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758" y="417160"/>
            <a:ext cx="1243116" cy="256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12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9736B-4FD9-F444-DCE2-66BD474BF9BB}"/>
              </a:ext>
            </a:extLst>
          </p:cNvPr>
          <p:cNvSpPr txBox="1"/>
          <p:nvPr/>
        </p:nvSpPr>
        <p:spPr>
          <a:xfrm>
            <a:off x="0" y="114300"/>
            <a:ext cx="9818714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3200" b="1" i="0" u="none" strike="noStrike">
                <a:solidFill>
                  <a:schemeClr val="tx2">
                    <a:lumMod val="75000"/>
                  </a:schemeClr>
                </a:solidFill>
                <a:effectLst/>
                <a:latin typeface="Poppins"/>
                <a:cs typeface="Poppins"/>
              </a:rPr>
              <a:t>COMPETITION BASED ON KEYWORDS &amp; TRAFFIC</a:t>
            </a:r>
            <a:endParaRPr lang="en-CA" sz="3200" b="1">
              <a:solidFill>
                <a:schemeClr val="tx2">
                  <a:lumMod val="75000"/>
                </a:schemeClr>
              </a:solidFill>
              <a:effectLst/>
              <a:latin typeface="Poppins"/>
              <a:cs typeface="Poppins"/>
            </a:endParaRPr>
          </a:p>
          <a:p>
            <a:endParaRPr lang="en-US" sz="4000" b="1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5FAB-5FE1-5E27-AEEC-202A3DE7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2916" y="3585985"/>
            <a:ext cx="8646857" cy="2684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7E9E4-7305-2B1E-4066-1B5C6610E560}"/>
              </a:ext>
            </a:extLst>
          </p:cNvPr>
          <p:cNvSpPr txBox="1"/>
          <p:nvPr/>
        </p:nvSpPr>
        <p:spPr>
          <a:xfrm>
            <a:off x="1195686" y="1056067"/>
            <a:ext cx="6967592" cy="2420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2" charset="2"/>
              <a:buChar char="•"/>
            </a:pPr>
            <a:r>
              <a:rPr lang="en-US" sz="1400" b="1">
                <a:latin typeface="Poppins"/>
                <a:cs typeface="Poppins"/>
              </a:rPr>
              <a:t>Market leaders: </a:t>
            </a:r>
            <a:r>
              <a:rPr lang="en-US" sz="1400">
                <a:latin typeface="Poppins"/>
                <a:cs typeface="Poppins"/>
              </a:rPr>
              <a:t>H&amp;M and Gap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 pitchFamily="2" charset="2"/>
              <a:buChar char="•"/>
            </a:pPr>
            <a:r>
              <a:rPr lang="en-US" sz="1400" b="1">
                <a:latin typeface="Poppins"/>
                <a:cs typeface="Poppins"/>
              </a:rPr>
              <a:t>Lower visibility competitors: </a:t>
            </a:r>
            <a:r>
              <a:rPr lang="en-US" sz="1400">
                <a:latin typeface="Poppins"/>
                <a:cs typeface="Poppins"/>
              </a:rPr>
              <a:t>Aritzia, Simons. CA, Zara, RW&amp;CO</a:t>
            </a:r>
          </a:p>
          <a:p>
            <a:pPr marL="285750" indent="-285750">
              <a:lnSpc>
                <a:spcPct val="150000"/>
              </a:lnSpc>
              <a:buFont typeface="Arial" pitchFamily="2" charset="2"/>
              <a:buChar char="•"/>
            </a:pPr>
            <a:r>
              <a:rPr lang="en-US" sz="1400">
                <a:latin typeface="Poppins"/>
                <a:cs typeface="Poppins"/>
              </a:rPr>
              <a:t>Gaining insights from market leaders' success: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200">
                <a:latin typeface="Poppins"/>
                <a:cs typeface="Poppins"/>
              </a:rPr>
              <a:t>Effective keyword targeting and content optimization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200">
                <a:latin typeface="Poppins"/>
                <a:cs typeface="Poppins"/>
              </a:rPr>
              <a:t>User experience and website performance optimization</a:t>
            </a:r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200">
                <a:latin typeface="Poppins"/>
                <a:cs typeface="Poppins"/>
              </a:rPr>
              <a:t>Leveraging social media, local SEO, and other marketing channels for increased exposure</a:t>
            </a:r>
          </a:p>
          <a:p>
            <a:pPr marL="285750" indent="-285750">
              <a:lnSpc>
                <a:spcPct val="150000"/>
              </a:lnSpc>
              <a:buFont typeface="Courier New" pitchFamily="2" charset="2"/>
              <a:buChar char="o"/>
            </a:pPr>
            <a:endParaRPr lang="en-US" sz="1200">
              <a:latin typeface="Poppins"/>
              <a:cs typeface="Poppins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C1BB60-AD93-CB2E-6772-4C8DA61E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758" y="417160"/>
            <a:ext cx="1243116" cy="256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5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21DC0CE-216E-6518-5F89-84BC56129C4F}"/>
              </a:ext>
            </a:extLst>
          </p:cNvPr>
          <p:cNvSpPr txBox="1"/>
          <p:nvPr/>
        </p:nvSpPr>
        <p:spPr>
          <a:xfrm>
            <a:off x="0" y="124860"/>
            <a:ext cx="236955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AGENDA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D486630-B299-9142-6BD8-665A2B01A8B0}"/>
              </a:ext>
            </a:extLst>
          </p:cNvPr>
          <p:cNvSpPr/>
          <p:nvPr/>
        </p:nvSpPr>
        <p:spPr>
          <a:xfrm>
            <a:off x="374072" y="1870364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INTRODUCTION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BD7C68-6992-BB11-5381-2D83410C7286}"/>
              </a:ext>
            </a:extLst>
          </p:cNvPr>
          <p:cNvSpPr/>
          <p:nvPr/>
        </p:nvSpPr>
        <p:spPr>
          <a:xfrm>
            <a:off x="180108" y="1371597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A0DA07C-CA9C-F332-EC23-C665D3CD2476}"/>
              </a:ext>
            </a:extLst>
          </p:cNvPr>
          <p:cNvSpPr/>
          <p:nvPr/>
        </p:nvSpPr>
        <p:spPr>
          <a:xfrm>
            <a:off x="4571999" y="1898071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RESEARCH OBJETIVES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BA28BF4-8002-735A-5AA5-364A5E37DB4B}"/>
              </a:ext>
            </a:extLst>
          </p:cNvPr>
          <p:cNvSpPr/>
          <p:nvPr/>
        </p:nvSpPr>
        <p:spPr>
          <a:xfrm>
            <a:off x="4461162" y="1371596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CC09D5F-7423-974D-04C1-65326AFC029A}"/>
              </a:ext>
            </a:extLst>
          </p:cNvPr>
          <p:cNvSpPr/>
          <p:nvPr/>
        </p:nvSpPr>
        <p:spPr>
          <a:xfrm>
            <a:off x="8465127" y="1870363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RESEARCH METHODOLOGY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18AC41-6F3D-2F90-6685-BF50F8B40CC3}"/>
              </a:ext>
            </a:extLst>
          </p:cNvPr>
          <p:cNvSpPr/>
          <p:nvPr/>
        </p:nvSpPr>
        <p:spPr>
          <a:xfrm>
            <a:off x="8465127" y="1371596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5BF6F33-BFEA-D563-6F7A-1FE1ABDD9EAA}"/>
              </a:ext>
            </a:extLst>
          </p:cNvPr>
          <p:cNvSpPr/>
          <p:nvPr/>
        </p:nvSpPr>
        <p:spPr>
          <a:xfrm>
            <a:off x="533399" y="4653653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DATA ANALYSIS</a:t>
            </a:r>
          </a:p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RESULTS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CAFDF4-C506-6B40-5A5F-F9868F46108B}"/>
              </a:ext>
            </a:extLst>
          </p:cNvPr>
          <p:cNvSpPr/>
          <p:nvPr/>
        </p:nvSpPr>
        <p:spPr>
          <a:xfrm>
            <a:off x="339435" y="4154886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FB417B4-8CDD-4CD2-D744-3F7F5F54536F}"/>
              </a:ext>
            </a:extLst>
          </p:cNvPr>
          <p:cNvSpPr/>
          <p:nvPr/>
        </p:nvSpPr>
        <p:spPr>
          <a:xfrm>
            <a:off x="4731326" y="4681360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RECOMMENDATIONS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1D42BDD-EBB7-9C73-F571-9ECB69B78441}"/>
              </a:ext>
            </a:extLst>
          </p:cNvPr>
          <p:cNvSpPr/>
          <p:nvPr/>
        </p:nvSpPr>
        <p:spPr>
          <a:xfrm>
            <a:off x="4620489" y="4154885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4D1A94C-B7D7-A4F4-81DE-552DB6CCA7F6}"/>
              </a:ext>
            </a:extLst>
          </p:cNvPr>
          <p:cNvSpPr/>
          <p:nvPr/>
        </p:nvSpPr>
        <p:spPr>
          <a:xfrm>
            <a:off x="8624454" y="4653652"/>
            <a:ext cx="3061855" cy="1357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CONCLUSIONS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B9644B-7C58-0BE4-C4DA-B93073D26840}"/>
              </a:ext>
            </a:extLst>
          </p:cNvPr>
          <p:cNvSpPr/>
          <p:nvPr/>
        </p:nvSpPr>
        <p:spPr>
          <a:xfrm>
            <a:off x="8624454" y="4154885"/>
            <a:ext cx="692728" cy="678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4758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2673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885FB-A5CE-D694-979B-152055C217A8}"/>
              </a:ext>
            </a:extLst>
          </p:cNvPr>
          <p:cNvSpPr txBox="1"/>
          <p:nvPr/>
        </p:nvSpPr>
        <p:spPr>
          <a:xfrm>
            <a:off x="198783" y="80686"/>
            <a:ext cx="550984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RECOMMENDATIONS</a:t>
            </a:r>
            <a:endParaRPr lang="en-US" sz="4000" b="1">
              <a:solidFill>
                <a:schemeClr val="tx2">
                  <a:lumMod val="7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141" name="Diagram 140">
            <a:extLst>
              <a:ext uri="{FF2B5EF4-FFF2-40B4-BE49-F238E27FC236}">
                <a16:creationId xmlns:a16="http://schemas.microsoft.com/office/drawing/2014/main" id="{21FF330A-2561-2459-F182-500705658B81}"/>
              </a:ext>
            </a:extLst>
          </p:cNvPr>
          <p:cNvGraphicFramePr/>
          <p:nvPr/>
        </p:nvGraphicFramePr>
        <p:xfrm>
          <a:off x="0" y="941294"/>
          <a:ext cx="11692966" cy="5779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214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2138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E32703-AF95-3975-BD20-045BBC34C5BB}"/>
              </a:ext>
            </a:extLst>
          </p:cNvPr>
          <p:cNvSpPr/>
          <p:nvPr/>
        </p:nvSpPr>
        <p:spPr>
          <a:xfrm>
            <a:off x="166117" y="1099757"/>
            <a:ext cx="11859766" cy="54476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89287-EBBA-8E93-D471-D27F88E6ACEB}"/>
              </a:ext>
            </a:extLst>
          </p:cNvPr>
          <p:cNvSpPr txBox="1"/>
          <p:nvPr/>
        </p:nvSpPr>
        <p:spPr>
          <a:xfrm>
            <a:off x="0" y="12486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80B27-99F7-C5EA-BEB8-F092FC9BCCCD}"/>
              </a:ext>
            </a:extLst>
          </p:cNvPr>
          <p:cNvSpPr txBox="1"/>
          <p:nvPr/>
        </p:nvSpPr>
        <p:spPr>
          <a:xfrm>
            <a:off x="364039" y="1285495"/>
            <a:ext cx="11724327" cy="54476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The literature review </a:t>
            </a:r>
            <a:r>
              <a:rPr lang="en-US" b="1" dirty="0">
                <a:solidFill>
                  <a:srgbClr val="00B0F0"/>
                </a:solidFill>
                <a:latin typeface="Poppins"/>
                <a:cs typeface="Calibri"/>
              </a:rPr>
              <a:t>highlights</a:t>
            </a:r>
            <a:r>
              <a:rPr lang="en-US" dirty="0">
                <a:latin typeface="Poppins"/>
                <a:cs typeface="Calibri"/>
              </a:rPr>
              <a:t> the need for strong digital media presence for retail brands to remain competitive.</a:t>
            </a:r>
            <a:endParaRPr lang="en-US" dirty="0">
              <a:latin typeface="Poppins"/>
              <a:cs typeface="Poppins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Sentiment analysis identified need for separate analyses and strategies for GAP and </a:t>
            </a:r>
            <a:r>
              <a:rPr lang="en-US" b="1" dirty="0">
                <a:solidFill>
                  <a:srgbClr val="00B0F0"/>
                </a:solidFill>
                <a:latin typeface="Poppins"/>
                <a:cs typeface="Calibri"/>
              </a:rPr>
              <a:t>GAP Kids.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Comments analyzed were mostly and </a:t>
            </a:r>
            <a:r>
              <a:rPr lang="en-US" b="1" dirty="0">
                <a:solidFill>
                  <a:srgbClr val="00B0F0"/>
                </a:solidFill>
                <a:latin typeface="Poppins"/>
                <a:cs typeface="Calibri"/>
              </a:rPr>
              <a:t>Top 5 words </a:t>
            </a:r>
            <a:r>
              <a:rPr lang="en-US" dirty="0">
                <a:latin typeface="Poppins"/>
                <a:cs typeface="Calibri"/>
              </a:rPr>
              <a:t>in YouTube comments were positive.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Topic modeling revealed seven areas of interest for GAP's social media audience.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SEMrush analyzed GAP Canada's website, found </a:t>
            </a:r>
            <a:r>
              <a:rPr lang="en-US" b="1" dirty="0">
                <a:solidFill>
                  <a:srgbClr val="00B0F0"/>
                </a:solidFill>
                <a:latin typeface="Poppins"/>
                <a:cs typeface="Calibri"/>
              </a:rPr>
              <a:t>SEO </a:t>
            </a:r>
            <a:r>
              <a:rPr lang="en-US" dirty="0">
                <a:latin typeface="Poppins"/>
                <a:cs typeface="Calibri"/>
              </a:rPr>
              <a:t>and </a:t>
            </a:r>
            <a:r>
              <a:rPr lang="en-US" b="1" dirty="0">
                <a:solidFill>
                  <a:srgbClr val="00B0F0"/>
                </a:solidFill>
                <a:latin typeface="Poppins"/>
                <a:cs typeface="Calibri"/>
              </a:rPr>
              <a:t>content optimization </a:t>
            </a:r>
            <a:r>
              <a:rPr lang="en-US" dirty="0">
                <a:latin typeface="Poppins"/>
                <a:cs typeface="Calibri"/>
              </a:rPr>
              <a:t>opportunities to compete with H&amp;M.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oppins"/>
                <a:cs typeface="Arial"/>
              </a:rPr>
              <a:t>• </a:t>
            </a:r>
            <a:r>
              <a:rPr lang="en-US" dirty="0">
                <a:latin typeface="Poppins"/>
                <a:cs typeface="Calibri"/>
              </a:rPr>
              <a:t>Overall, this study will help GAP improve digital media presence and performance by understanding customer preferences and engagement factors.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769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latin typeface="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539284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01813096-13A9-ABD1-2614-DBDCF4E2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9" y="1639874"/>
            <a:ext cx="4421312" cy="3578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39946F6A-771F-2108-B0BD-60B789A06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" t="5829" r="1771" b="4036"/>
          <a:stretch/>
        </p:blipFill>
        <p:spPr>
          <a:xfrm>
            <a:off x="5199795" y="2464494"/>
            <a:ext cx="6465131" cy="2153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DD3E26-905D-6C4C-4B03-77CBC12D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89" y="1243368"/>
            <a:ext cx="918272" cy="5783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4F28D4-00D2-00BF-BFFE-7D634B903AFA}"/>
              </a:ext>
            </a:extLst>
          </p:cNvPr>
          <p:cNvSpPr txBox="1"/>
          <p:nvPr/>
        </p:nvSpPr>
        <p:spPr>
          <a:xfrm>
            <a:off x="0" y="124860"/>
            <a:ext cx="532068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OVERVIEW - SOCIAL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93D4F-B678-7D6C-4505-09399C8F11F8}"/>
              </a:ext>
            </a:extLst>
          </p:cNvPr>
          <p:cNvSpPr txBox="1"/>
          <p:nvPr/>
        </p:nvSpPr>
        <p:spPr>
          <a:xfrm>
            <a:off x="-67378" y="6617724"/>
            <a:ext cx="120534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900" dirty="0" err="1">
                <a:solidFill>
                  <a:schemeClr val="bg2">
                    <a:lumMod val="75000"/>
                  </a:schemeClr>
                </a:solidFill>
                <a:latin typeface="Poppins"/>
                <a:cs typeface="Poppins"/>
              </a:rPr>
              <a:t>Datareportal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Poppins"/>
                <a:cs typeface="Poppins"/>
              </a:rPr>
              <a:t>. (2023, January). Digital 2022: Global overview report. Retrieved April 5, 2023, from 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Poppins"/>
                <a:cs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https://datareportal.com/social-media-users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Poppins"/>
                <a:cs typeface="Poppins"/>
              </a:rPr>
              <a:t> + GAP SOCIAL MEDIA ACCOUNT, Retrieved April 5, 2023</a:t>
            </a:r>
          </a:p>
        </p:txBody>
      </p:sp>
    </p:spTree>
    <p:extLst>
      <p:ext uri="{BB962C8B-B14F-4D97-AF65-F5344CB8AC3E}">
        <p14:creationId xmlns:p14="http://schemas.microsoft.com/office/powerpoint/2010/main" val="309961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1.Introduction</a:t>
            </a:r>
          </a:p>
        </p:txBody>
      </p:sp>
    </p:spTree>
    <p:extLst>
      <p:ext uri="{BB962C8B-B14F-4D97-AF65-F5344CB8AC3E}">
        <p14:creationId xmlns:p14="http://schemas.microsoft.com/office/powerpoint/2010/main" val="272300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4362DF-56DE-B5AE-AEB2-C76A73F72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0909A-DA78-E4BC-3807-FEA1ABD0F8B4}"/>
              </a:ext>
            </a:extLst>
          </p:cNvPr>
          <p:cNvSpPr txBox="1"/>
          <p:nvPr/>
        </p:nvSpPr>
        <p:spPr>
          <a:xfrm>
            <a:off x="297394" y="846463"/>
            <a:ext cx="5766294" cy="504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00B0F0"/>
                </a:solidFill>
                <a:latin typeface="Poppins"/>
                <a:cs typeface="Poppins"/>
              </a:rPr>
              <a:t>GAP</a:t>
            </a:r>
            <a:r>
              <a:rPr lang="en-US" b="1" dirty="0">
                <a:latin typeface="Poppins"/>
                <a:cs typeface="Poppins"/>
              </a:rPr>
              <a:t> </a:t>
            </a:r>
            <a:r>
              <a:rPr lang="en-US" dirty="0">
                <a:latin typeface="Poppins"/>
                <a:cs typeface="Poppins"/>
              </a:rPr>
              <a:t>is an American worldwide clothing and accessories retailer.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Poppins"/>
              <a:cs typeface="Poppi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Poppins"/>
                <a:cs typeface="Poppins"/>
              </a:rPr>
              <a:t>Gap was founded in </a:t>
            </a:r>
            <a:r>
              <a:rPr lang="en-US" b="1" dirty="0">
                <a:solidFill>
                  <a:srgbClr val="00B0F0"/>
                </a:solidFill>
                <a:latin typeface="Poppins"/>
                <a:cs typeface="Poppins"/>
              </a:rPr>
              <a:t>1969</a:t>
            </a:r>
            <a:r>
              <a:rPr lang="en-US" dirty="0">
                <a:latin typeface="Poppins"/>
                <a:cs typeface="Poppins"/>
              </a:rPr>
              <a:t> in San Francisco.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Poppins"/>
              <a:cs typeface="Poppi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Poppins"/>
                <a:cs typeface="Poppins"/>
              </a:rPr>
              <a:t>Currently operates in over </a:t>
            </a:r>
            <a:r>
              <a:rPr lang="en-US" b="1" dirty="0">
                <a:solidFill>
                  <a:srgbClr val="00B0F0"/>
                </a:solidFill>
                <a:latin typeface="Poppins"/>
                <a:cs typeface="Poppins"/>
              </a:rPr>
              <a:t>40+ countries</a:t>
            </a:r>
            <a:r>
              <a:rPr lang="en-US" dirty="0">
                <a:solidFill>
                  <a:srgbClr val="00B0F0"/>
                </a:solidFill>
                <a:latin typeface="Poppins"/>
                <a:cs typeface="Poppins"/>
              </a:rPr>
              <a:t> </a:t>
            </a:r>
            <a:endParaRPr lang="en-US" dirty="0">
              <a:solidFill>
                <a:srgbClr val="00B0F0"/>
              </a:solidFill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Poppins"/>
              <a:cs typeface="Poppi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Poppins"/>
                <a:cs typeface="Poppins"/>
              </a:rPr>
              <a:t>GAP has ability to ship to </a:t>
            </a:r>
            <a:r>
              <a:rPr lang="en-US" b="1" dirty="0">
                <a:solidFill>
                  <a:srgbClr val="00B0F0"/>
                </a:solidFill>
                <a:latin typeface="Poppins"/>
                <a:cs typeface="Poppins"/>
              </a:rPr>
              <a:t>90 countries.</a:t>
            </a:r>
            <a:endParaRPr lang="en-US" b="1" dirty="0">
              <a:solidFill>
                <a:srgbClr val="00B0F0"/>
              </a:solidFill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Poppins"/>
              <a:cs typeface="Poppi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Poppins"/>
                <a:cs typeface="Poppins"/>
              </a:rPr>
              <a:t>Gap, (the flagship brand), Banana Republic, Old Navy, and </a:t>
            </a:r>
            <a:r>
              <a:rPr lang="en-US" dirty="0" err="1">
                <a:latin typeface="Poppins"/>
                <a:cs typeface="Poppins"/>
              </a:rPr>
              <a:t>Athleta</a:t>
            </a:r>
            <a:r>
              <a:rPr lang="en-US" dirty="0">
                <a:latin typeface="Poppins"/>
                <a:cs typeface="Poppins"/>
              </a:rPr>
              <a:t> are the company's four core divisions.</a:t>
            </a:r>
          </a:p>
        </p:txBody>
      </p:sp>
    </p:spTree>
    <p:extLst>
      <p:ext uri="{BB962C8B-B14F-4D97-AF65-F5344CB8AC3E}">
        <p14:creationId xmlns:p14="http://schemas.microsoft.com/office/powerpoint/2010/main" val="178668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6555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868783B-643B-CDC8-4CBD-3EC8550E740C}"/>
              </a:ext>
            </a:extLst>
          </p:cNvPr>
          <p:cNvGrpSpPr/>
          <p:nvPr/>
        </p:nvGrpSpPr>
        <p:grpSpPr>
          <a:xfrm>
            <a:off x="0" y="798491"/>
            <a:ext cx="12192000" cy="128790"/>
            <a:chOff x="0" y="798491"/>
            <a:chExt cx="12192000" cy="12879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64C621A-7644-7F1A-F0F9-A5FA7FD39770}"/>
                </a:ext>
              </a:extLst>
            </p:cNvPr>
            <p:cNvSpPr/>
            <p:nvPr/>
          </p:nvSpPr>
          <p:spPr>
            <a:xfrm>
              <a:off x="0" y="798491"/>
              <a:ext cx="12192000" cy="643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47BD57F-25F7-13FC-E413-7918AD9F7FE7}"/>
                </a:ext>
              </a:extLst>
            </p:cNvPr>
            <p:cNvSpPr/>
            <p:nvPr/>
          </p:nvSpPr>
          <p:spPr>
            <a:xfrm>
              <a:off x="100884" y="862886"/>
              <a:ext cx="12091116" cy="6439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30E24B-EAAF-0EB1-17D3-9F30944B869F}"/>
              </a:ext>
            </a:extLst>
          </p:cNvPr>
          <p:cNvSpPr txBox="1"/>
          <p:nvPr/>
        </p:nvSpPr>
        <p:spPr>
          <a:xfrm>
            <a:off x="4161033" y="48887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44E5D-43B4-CEBB-9769-05082176BE61}"/>
              </a:ext>
            </a:extLst>
          </p:cNvPr>
          <p:cNvSpPr txBox="1"/>
          <p:nvPr/>
        </p:nvSpPr>
        <p:spPr>
          <a:xfrm>
            <a:off x="328708" y="1400203"/>
            <a:ext cx="11245063" cy="3818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50000"/>
              </a:lnSpc>
              <a:buFont typeface="Wingdings"/>
              <a:buChar char="§"/>
            </a:pPr>
            <a:r>
              <a:rPr lang="en-US" sz="2000" dirty="0">
                <a:latin typeface="Poppins"/>
                <a:cs typeface="Poppins"/>
              </a:rPr>
              <a:t>Investigate the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digital media</a:t>
            </a:r>
            <a:r>
              <a:rPr lang="en-US" sz="2000" dirty="0">
                <a:latin typeface="Poppins"/>
                <a:cs typeface="Poppins"/>
              </a:rPr>
              <a:t> presence of GAP.</a:t>
            </a:r>
            <a:endParaRPr lang="en-US" dirty="0">
              <a:cs typeface="Calibri" panose="020F0502020204030204"/>
            </a:endParaRPr>
          </a:p>
          <a:p>
            <a:pPr marL="171450" indent="-171450" algn="just">
              <a:lnSpc>
                <a:spcPct val="250000"/>
              </a:lnSpc>
              <a:buFont typeface="Wingdings"/>
              <a:buChar char="§"/>
            </a:pPr>
            <a:r>
              <a:rPr lang="en-US" sz="2000" dirty="0">
                <a:latin typeface="Poppins"/>
                <a:cs typeface="Poppins"/>
              </a:rPr>
              <a:t>Analyze customer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opinions</a:t>
            </a:r>
            <a:r>
              <a:rPr lang="en-US" sz="2000" dirty="0">
                <a:latin typeface="Poppins"/>
                <a:cs typeface="Poppins"/>
              </a:rPr>
              <a:t> and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sentiments</a:t>
            </a:r>
            <a:r>
              <a:rPr lang="en-US" sz="2000" dirty="0">
                <a:latin typeface="Poppins"/>
                <a:cs typeface="Poppins"/>
              </a:rPr>
              <a:t> related to GAP products and services 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171450" indent="-171450" algn="just">
              <a:lnSpc>
                <a:spcPct val="250000"/>
              </a:lnSpc>
              <a:buFont typeface="Wingdings"/>
              <a:buChar char="§"/>
            </a:pPr>
            <a:r>
              <a:rPr lang="en-US" sz="2000" dirty="0">
                <a:latin typeface="Poppins"/>
                <a:cs typeface="Poppins"/>
              </a:rPr>
              <a:t>Identify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trends</a:t>
            </a:r>
            <a:r>
              <a:rPr lang="en-US" sz="2000" dirty="0">
                <a:latin typeface="Poppins"/>
                <a:cs typeface="Poppins"/>
              </a:rPr>
              <a:t> and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patterns</a:t>
            </a:r>
            <a:r>
              <a:rPr lang="en-US" sz="2000" dirty="0">
                <a:latin typeface="Poppins"/>
                <a:cs typeface="Poppins"/>
              </a:rPr>
              <a:t> in customer opinions and sentiments.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171450" indent="-171450" algn="just">
              <a:lnSpc>
                <a:spcPct val="250000"/>
              </a:lnSpc>
              <a:buFont typeface="Wingdings"/>
              <a:buChar char="§"/>
            </a:pPr>
            <a:r>
              <a:rPr lang="en-US" sz="2000" dirty="0">
                <a:latin typeface="Poppins"/>
                <a:cs typeface="Poppins"/>
              </a:rPr>
              <a:t>Provide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practical recommendations</a:t>
            </a:r>
            <a:r>
              <a:rPr lang="en-US" sz="2000" dirty="0">
                <a:latin typeface="Poppins"/>
                <a:cs typeface="Poppins"/>
              </a:rPr>
              <a:t> for GAP to improve its </a:t>
            </a:r>
            <a:r>
              <a:rPr lang="en-US" sz="2000" b="1" dirty="0">
                <a:solidFill>
                  <a:srgbClr val="00B0F0"/>
                </a:solidFill>
                <a:latin typeface="Poppins"/>
                <a:cs typeface="Poppins"/>
              </a:rPr>
              <a:t>digital media</a:t>
            </a:r>
            <a:r>
              <a:rPr lang="en-US" sz="2000" dirty="0">
                <a:latin typeface="Poppins"/>
                <a:cs typeface="Poppins"/>
              </a:rPr>
              <a:t> strategies and overall performance in over market.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E4B6B-3AB9-D8B3-462D-B7D16C8BD56C}"/>
              </a:ext>
            </a:extLst>
          </p:cNvPr>
          <p:cNvSpPr txBox="1"/>
          <p:nvPr/>
        </p:nvSpPr>
        <p:spPr>
          <a:xfrm>
            <a:off x="0" y="124860"/>
            <a:ext cx="610776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RESEARCH OBJECTIVES</a:t>
            </a:r>
            <a:endParaRPr lang="en-US"/>
          </a:p>
        </p:txBody>
      </p:sp>
      <p:pic>
        <p:nvPicPr>
          <p:cNvPr id="10" name="Graphic 10" descr="Bullseye with solid fill">
            <a:extLst>
              <a:ext uri="{FF2B5EF4-FFF2-40B4-BE49-F238E27FC236}">
                <a16:creationId xmlns:a16="http://schemas.microsoft.com/office/drawing/2014/main" id="{F1FE4901-35F1-A9FE-0799-D8C96CE5A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609" y="10967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B25F513-4A29-575D-8D8F-852A86C1F93D}"/>
              </a:ext>
            </a:extLst>
          </p:cNvPr>
          <p:cNvSpPr/>
          <p:nvPr/>
        </p:nvSpPr>
        <p:spPr>
          <a:xfrm>
            <a:off x="451554" y="3847629"/>
            <a:ext cx="11454459" cy="53622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7AF0DBF-7529-F06D-273C-D7EDC7867060}"/>
              </a:ext>
            </a:extLst>
          </p:cNvPr>
          <p:cNvSpPr/>
          <p:nvPr/>
        </p:nvSpPr>
        <p:spPr>
          <a:xfrm>
            <a:off x="451555" y="1392296"/>
            <a:ext cx="11454458" cy="90950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8783B-643B-CDC8-4CBD-3EC8550E740C}"/>
              </a:ext>
            </a:extLst>
          </p:cNvPr>
          <p:cNvGrpSpPr/>
          <p:nvPr/>
        </p:nvGrpSpPr>
        <p:grpSpPr>
          <a:xfrm>
            <a:off x="0" y="798491"/>
            <a:ext cx="12192000" cy="128790"/>
            <a:chOff x="0" y="798491"/>
            <a:chExt cx="12192000" cy="12879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64C621A-7644-7F1A-F0F9-A5FA7FD39770}"/>
                </a:ext>
              </a:extLst>
            </p:cNvPr>
            <p:cNvSpPr/>
            <p:nvPr/>
          </p:nvSpPr>
          <p:spPr>
            <a:xfrm>
              <a:off x="0" y="798491"/>
              <a:ext cx="12192000" cy="643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47BD57F-25F7-13FC-E413-7918AD9F7FE7}"/>
                </a:ext>
              </a:extLst>
            </p:cNvPr>
            <p:cNvSpPr/>
            <p:nvPr/>
          </p:nvSpPr>
          <p:spPr>
            <a:xfrm>
              <a:off x="100884" y="862886"/>
              <a:ext cx="12091116" cy="6439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30E24B-EAAF-0EB1-17D3-9F30944B869F}"/>
              </a:ext>
            </a:extLst>
          </p:cNvPr>
          <p:cNvSpPr txBox="1"/>
          <p:nvPr/>
        </p:nvSpPr>
        <p:spPr>
          <a:xfrm>
            <a:off x="4161033" y="48887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E4B6B-3AB9-D8B3-462D-B7D16C8BD56C}"/>
              </a:ext>
            </a:extLst>
          </p:cNvPr>
          <p:cNvSpPr txBox="1"/>
          <p:nvPr/>
        </p:nvSpPr>
        <p:spPr>
          <a:xfrm>
            <a:off x="0" y="124860"/>
            <a:ext cx="954299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</a:rPr>
              <a:t>RESEARCH OBJECTIVES - QUESTIONS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E656E-5D42-3919-E9A5-4CA55BF28101}"/>
              </a:ext>
            </a:extLst>
          </p:cNvPr>
          <p:cNvSpPr txBox="1"/>
          <p:nvPr/>
        </p:nvSpPr>
        <p:spPr>
          <a:xfrm>
            <a:off x="545632" y="1435325"/>
            <a:ext cx="1111014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00B0F0"/>
                </a:solidFill>
                <a:latin typeface="Poppins"/>
                <a:cs typeface="Poppins"/>
              </a:rPr>
              <a:t>Q1.</a:t>
            </a:r>
            <a:r>
              <a:rPr lang="en-US" sz="700" b="1" dirty="0">
                <a:solidFill>
                  <a:srgbClr val="00B0F0"/>
                </a:solidFill>
                <a:latin typeface="Poppins"/>
                <a:cs typeface="Times New Roman"/>
              </a:rPr>
              <a:t>  </a:t>
            </a:r>
            <a:r>
              <a:rPr lang="en-US" sz="700" dirty="0">
                <a:latin typeface="Poppins"/>
                <a:cs typeface="Times New Roman"/>
              </a:rPr>
              <a:t>   </a:t>
            </a:r>
            <a:r>
              <a:rPr lang="en-US" sz="1600" dirty="0">
                <a:latin typeface="Poppins"/>
                <a:cs typeface="Poppins"/>
              </a:rPr>
              <a:t>The trends and patterns identified in customer opinions and sentiments related to the brand GAP in social media.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EC3C7-7FCC-112D-4CDE-CAF89C942ADA}"/>
              </a:ext>
            </a:extLst>
          </p:cNvPr>
          <p:cNvSpPr txBox="1"/>
          <p:nvPr/>
        </p:nvSpPr>
        <p:spPr>
          <a:xfrm>
            <a:off x="519289" y="2830170"/>
            <a:ext cx="97046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Q2.</a:t>
            </a:r>
            <a:r>
              <a:rPr lang="en-US" sz="7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  </a:t>
            </a:r>
            <a:r>
              <a:rPr lang="en-US" sz="700" dirty="0">
                <a:latin typeface="Poppins" pitchFamily="2" charset="77"/>
                <a:cs typeface="Poppins" pitchFamily="2" charset="77"/>
              </a:rPr>
              <a:t>   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Public Sentiments on social media (Instagram) comparing GAP Adults and GAP Kids.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379E6-9E06-E8A6-F513-ECC698BF3BFC}"/>
              </a:ext>
            </a:extLst>
          </p:cNvPr>
          <p:cNvSpPr txBox="1"/>
          <p:nvPr/>
        </p:nvSpPr>
        <p:spPr>
          <a:xfrm>
            <a:off x="519289" y="3962400"/>
            <a:ext cx="118777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rgbClr val="00B0F0"/>
                </a:solidFill>
                <a:latin typeface="Poppins"/>
                <a:cs typeface="Poppins"/>
              </a:rPr>
              <a:t>Q3. </a:t>
            </a:r>
            <a:r>
              <a:rPr lang="en-US" sz="1600" dirty="0">
                <a:latin typeface="Poppins"/>
                <a:cs typeface="Poppins"/>
              </a:rPr>
              <a:t>The major topics of discussion in media about the rise and fall of GAP analyzing comments from YouTube.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E1260-89BC-28B9-9F2D-CDDD459AC2F8}"/>
              </a:ext>
            </a:extLst>
          </p:cNvPr>
          <p:cNvSpPr txBox="1"/>
          <p:nvPr/>
        </p:nvSpPr>
        <p:spPr>
          <a:xfrm>
            <a:off x="545630" y="5051590"/>
            <a:ext cx="112851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Q4.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The current state of GAP's digital media presence in the Canadian market by analyzing the web traffic.</a:t>
            </a:r>
          </a:p>
        </p:txBody>
      </p:sp>
      <p:pic>
        <p:nvPicPr>
          <p:cNvPr id="7" name="Graphic 7" descr="Customer review with solid fill">
            <a:extLst>
              <a:ext uri="{FF2B5EF4-FFF2-40B4-BE49-F238E27FC236}">
                <a16:creationId xmlns:a16="http://schemas.microsoft.com/office/drawing/2014/main" id="{C04A3885-1E77-2DC9-4237-B3D282A31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134" y="5393548"/>
            <a:ext cx="1266236" cy="12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ocial Media Management &amp; Analytics Tools | PCMag">
            <a:extLst>
              <a:ext uri="{FF2B5EF4-FFF2-40B4-BE49-F238E27FC236}">
                <a16:creationId xmlns:a16="http://schemas.microsoft.com/office/drawing/2014/main" id="{462AC4CA-3A9C-E2DC-3862-D05C10CD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734CB-6969-F051-C141-189B1C262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93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0F39D8-DD0D-EAA6-D378-8D42E66EE110}"/>
              </a:ext>
            </a:extLst>
          </p:cNvPr>
          <p:cNvSpPr/>
          <p:nvPr/>
        </p:nvSpPr>
        <p:spPr>
          <a:xfrm>
            <a:off x="0" y="3345873"/>
            <a:ext cx="12192000" cy="141316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6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0" b="1">
                <a:latin typeface=""/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79000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1427</Words>
  <Application>Microsoft Macintosh PowerPoint</Application>
  <PresentationFormat>Widescreen</PresentationFormat>
  <Paragraphs>353</Paragraphs>
  <Slides>35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Poppins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Mariely Marson</dc:creator>
  <cp:lastModifiedBy>Mariely Marson</cp:lastModifiedBy>
  <cp:revision>66</cp:revision>
  <cp:lastPrinted>2023-04-13T14:16:53Z</cp:lastPrinted>
  <dcterms:created xsi:type="dcterms:W3CDTF">2023-04-04T20:07:25Z</dcterms:created>
  <dcterms:modified xsi:type="dcterms:W3CDTF">2023-04-16T13:31:03Z</dcterms:modified>
</cp:coreProperties>
</file>